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256" r:id="rId2"/>
    <p:sldId id="257" r:id="rId3"/>
    <p:sldId id="269" r:id="rId4"/>
    <p:sldId id="273" r:id="rId5"/>
    <p:sldId id="274" r:id="rId6"/>
    <p:sldId id="285" r:id="rId7"/>
    <p:sldId id="276" r:id="rId8"/>
    <p:sldId id="277" r:id="rId9"/>
    <p:sldId id="287" r:id="rId10"/>
    <p:sldId id="261" r:id="rId11"/>
    <p:sldId id="278" r:id="rId12"/>
    <p:sldId id="286"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3300"/>
    <a:srgbClr val="3514F4"/>
    <a:srgbClr val="FF99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63"/>
    <p:restoredTop sz="94648"/>
  </p:normalViewPr>
  <p:slideViewPr>
    <p:cSldViewPr snapToGrid="0" snapToObjects="1">
      <p:cViewPr varScale="1">
        <p:scale>
          <a:sx n="107" d="100"/>
          <a:sy n="107" d="100"/>
        </p:scale>
        <p:origin x="1424" y="16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jpeg>
</file>

<file path=ppt/media/image11.jpeg>
</file>

<file path=ppt/media/image12.jpg>
</file>

<file path=ppt/media/image2.png>
</file>

<file path=ppt/media/image3.jpeg>
</file>

<file path=ppt/media/image4.png>
</file>

<file path=ppt/media/image5.png>
</file>

<file path=ppt/media/image6.png>
</file>

<file path=ppt/media/image7.gif>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E61D0D-C43E-5948-B3B1-E51BC96CA9CB}" type="datetimeFigureOut">
              <a:rPr kumimoji="1" lang="zh-CN" altLang="en-US" smtClean="0"/>
              <a:t>2021/6/4</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EF21EE-F023-3F4A-A449-8DEB3901A684}" type="slidenum">
              <a:rPr kumimoji="1" lang="zh-CN" altLang="en-US" smtClean="0"/>
              <a:t>‹#›</a:t>
            </a:fld>
            <a:endParaRPr kumimoji="1" lang="zh-CN" altLang="en-US"/>
          </a:p>
        </p:txBody>
      </p:sp>
    </p:spTree>
    <p:extLst>
      <p:ext uri="{BB962C8B-B14F-4D97-AF65-F5344CB8AC3E}">
        <p14:creationId xmlns:p14="http://schemas.microsoft.com/office/powerpoint/2010/main" val="20542403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2EF21EE-F023-3F4A-A449-8DEB3901A684}" type="slidenum">
              <a:rPr kumimoji="1" lang="zh-CN" altLang="en-US" smtClean="0"/>
              <a:t>6</a:t>
            </a:fld>
            <a:endParaRPr kumimoji="1" lang="zh-CN" altLang="en-US"/>
          </a:p>
        </p:txBody>
      </p:sp>
    </p:spTree>
    <p:extLst>
      <p:ext uri="{BB962C8B-B14F-4D97-AF65-F5344CB8AC3E}">
        <p14:creationId xmlns:p14="http://schemas.microsoft.com/office/powerpoint/2010/main" val="226625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EAF27EB2-1050-9E45-9E68-EE15009017BA}" type="datetimeFigureOut">
              <a:rPr kumimoji="1" lang="zh-CN" altLang="en-US" smtClean="0"/>
              <a:t>2021/6/4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13912811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EAF27EB2-1050-9E45-9E68-EE15009017BA}" type="datetimeFigureOut">
              <a:rPr kumimoji="1" lang="zh-CN" altLang="en-US" smtClean="0"/>
              <a:t>2021/6/4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119527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EAF27EB2-1050-9E45-9E68-EE15009017BA}" type="datetimeFigureOut">
              <a:rPr kumimoji="1" lang="zh-CN" altLang="en-US" smtClean="0"/>
              <a:t>2021/6/4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2944125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EAF27EB2-1050-9E45-9E68-EE15009017BA}" type="datetimeFigureOut">
              <a:rPr kumimoji="1" lang="zh-CN" altLang="en-US" smtClean="0"/>
              <a:t>2021/6/4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3670550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EAF27EB2-1050-9E45-9E68-EE15009017BA}" type="datetimeFigureOut">
              <a:rPr kumimoji="1" lang="zh-CN" altLang="en-US" smtClean="0"/>
              <a:t>2021/6/4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2102484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EAF27EB2-1050-9E45-9E68-EE15009017BA}" type="datetimeFigureOut">
              <a:rPr kumimoji="1" lang="zh-CN" altLang="en-US" smtClean="0"/>
              <a:t>2021/6/4</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13087733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EAF27EB2-1050-9E45-9E68-EE15009017BA}" type="datetimeFigureOut">
              <a:rPr kumimoji="1" lang="zh-CN" altLang="en-US" smtClean="0"/>
              <a:t>2021/6/4</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1173029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AF27EB2-1050-9E45-9E68-EE15009017BA}" type="datetimeFigureOut">
              <a:rPr kumimoji="1" lang="zh-CN" altLang="en-US" smtClean="0"/>
              <a:t>2021/6/4</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836813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F27EB2-1050-9E45-9E68-EE15009017BA}" type="datetimeFigureOut">
              <a:rPr kumimoji="1" lang="zh-CN" altLang="en-US" smtClean="0"/>
              <a:t>2021/6/4</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21219941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EAF27EB2-1050-9E45-9E68-EE15009017BA}" type="datetimeFigureOut">
              <a:rPr kumimoji="1" lang="zh-CN" altLang="en-US" smtClean="0"/>
              <a:t>2021/6/4</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31673615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EAF27EB2-1050-9E45-9E68-EE15009017BA}" type="datetimeFigureOut">
              <a:rPr kumimoji="1" lang="zh-CN" altLang="en-US" smtClean="0"/>
              <a:t>2021/6/4</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1228296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F27EB2-1050-9E45-9E68-EE15009017BA}" type="datetimeFigureOut">
              <a:rPr kumimoji="1" lang="zh-CN" altLang="en-US" smtClean="0"/>
              <a:t>2021/6/4</a:t>
            </a:fld>
            <a:endParaRPr kumimoji="1"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AFB8B2-A623-DE49-B19B-DCD7BAD42D02}" type="slidenum">
              <a:rPr kumimoji="1" lang="zh-CN" altLang="en-US" smtClean="0"/>
              <a:t>‹#›</a:t>
            </a:fld>
            <a:endParaRPr kumimoji="1" lang="zh-CN" altLang="en-US"/>
          </a:p>
        </p:txBody>
      </p:sp>
    </p:spTree>
    <p:extLst>
      <p:ext uri="{BB962C8B-B14F-4D97-AF65-F5344CB8AC3E}">
        <p14:creationId xmlns:p14="http://schemas.microsoft.com/office/powerpoint/2010/main" val="683116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7.gif"/><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7">
            <a:extLst>
              <a:ext uri="{FF2B5EF4-FFF2-40B4-BE49-F238E27FC236}">
                <a16:creationId xmlns:a16="http://schemas.microsoft.com/office/drawing/2014/main" id="{F99D1EB5-83D6-3B48-B1F8-AC138021869E}"/>
              </a:ext>
            </a:extLst>
          </p:cNvPr>
          <p:cNvSpPr txBox="1">
            <a:spLocks noChangeArrowheads="1"/>
          </p:cNvSpPr>
          <p:nvPr/>
        </p:nvSpPr>
        <p:spPr bwMode="auto">
          <a:xfrm>
            <a:off x="817004" y="1533252"/>
            <a:ext cx="7780731" cy="1274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lnSpc>
                <a:spcPct val="120000"/>
              </a:lnSpc>
              <a:spcBef>
                <a:spcPct val="0"/>
              </a:spcBef>
              <a:buNone/>
            </a:pPr>
            <a:r>
              <a:rPr lang="zh-CN" altLang="en-US" b="1" dirty="0">
                <a:solidFill>
                  <a:srgbClr val="FF0000"/>
                </a:solidFill>
                <a:latin typeface="黑体" pitchFamily="49" charset="-122"/>
                <a:ea typeface="黑体" pitchFamily="49" charset="-122"/>
              </a:rPr>
              <a:t>南华山</a:t>
            </a:r>
            <a:r>
              <a:rPr lang="zh-CN" altLang="zh-CN" b="1" dirty="0">
                <a:solidFill>
                  <a:srgbClr val="FF0000"/>
                </a:solidFill>
                <a:latin typeface="黑体" pitchFamily="49" charset="-122"/>
                <a:ea typeface="黑体" pitchFamily="49" charset="-122"/>
              </a:rPr>
              <a:t>香黄沟剖面</a:t>
            </a:r>
            <a:r>
              <a:rPr lang="zh-CN" altLang="en-US" b="1" dirty="0">
                <a:solidFill>
                  <a:schemeClr val="tx1">
                    <a:lumMod val="50000"/>
                    <a:lumOff val="50000"/>
                  </a:schemeClr>
                </a:solidFill>
                <a:latin typeface="黑体" pitchFamily="49" charset="-122"/>
                <a:ea typeface="黑体" pitchFamily="49" charset="-122"/>
              </a:rPr>
              <a:t>志留系</a:t>
            </a:r>
            <a:r>
              <a:rPr lang="en-US" altLang="zh-CN" b="1" dirty="0">
                <a:solidFill>
                  <a:schemeClr val="tx1">
                    <a:lumMod val="50000"/>
                    <a:lumOff val="50000"/>
                  </a:schemeClr>
                </a:solidFill>
                <a:latin typeface="黑体" pitchFamily="49" charset="-122"/>
                <a:ea typeface="黑体" pitchFamily="49" charset="-122"/>
              </a:rPr>
              <a:t>-</a:t>
            </a:r>
            <a:r>
              <a:rPr lang="zh-CN" altLang="en-US" b="1" dirty="0">
                <a:solidFill>
                  <a:schemeClr val="tx1">
                    <a:lumMod val="50000"/>
                    <a:lumOff val="50000"/>
                  </a:schemeClr>
                </a:solidFill>
                <a:latin typeface="黑体" pitchFamily="49" charset="-122"/>
                <a:ea typeface="黑体" pitchFamily="49" charset="-122"/>
              </a:rPr>
              <a:t>泥盆系</a:t>
            </a:r>
            <a:endParaRPr lang="en-US" altLang="zh-CN" b="1" dirty="0">
              <a:solidFill>
                <a:schemeClr val="tx1">
                  <a:lumMod val="50000"/>
                  <a:lumOff val="50000"/>
                </a:schemeClr>
              </a:solidFill>
              <a:latin typeface="黑体" pitchFamily="49" charset="-122"/>
              <a:ea typeface="黑体" pitchFamily="49" charset="-122"/>
            </a:endParaRPr>
          </a:p>
          <a:p>
            <a:pPr algn="ctr">
              <a:lnSpc>
                <a:spcPct val="120000"/>
              </a:lnSpc>
              <a:spcBef>
                <a:spcPct val="0"/>
              </a:spcBef>
              <a:buNone/>
            </a:pPr>
            <a:r>
              <a:rPr lang="zh-CN" altLang="zh-CN" b="1" dirty="0">
                <a:solidFill>
                  <a:srgbClr val="FF0000"/>
                </a:solidFill>
                <a:latin typeface="黑体" pitchFamily="49" charset="-122"/>
                <a:ea typeface="黑体" pitchFamily="49" charset="-122"/>
              </a:rPr>
              <a:t>碎屑锆石</a:t>
            </a:r>
            <a:r>
              <a:rPr lang="en-US" altLang="zh-CN" b="1" dirty="0">
                <a:solidFill>
                  <a:srgbClr val="FF0000"/>
                </a:solidFill>
                <a:latin typeface="黑体" pitchFamily="49" charset="-122"/>
                <a:ea typeface="黑体" pitchFamily="49" charset="-122"/>
              </a:rPr>
              <a:t>U-Pb</a:t>
            </a:r>
            <a:r>
              <a:rPr lang="zh-CN" altLang="zh-CN" b="1" dirty="0">
                <a:solidFill>
                  <a:srgbClr val="FF0000"/>
                </a:solidFill>
                <a:latin typeface="黑体" pitchFamily="49" charset="-122"/>
                <a:ea typeface="黑体" pitchFamily="49" charset="-122"/>
              </a:rPr>
              <a:t>年代学</a:t>
            </a:r>
            <a:r>
              <a:rPr lang="zh-CN" altLang="en-US" b="1" dirty="0">
                <a:solidFill>
                  <a:srgbClr val="FF0000"/>
                </a:solidFill>
                <a:latin typeface="黑体" pitchFamily="49" charset="-122"/>
                <a:ea typeface="黑体" pitchFamily="49" charset="-122"/>
              </a:rPr>
              <a:t>及其地质构造意义</a:t>
            </a:r>
            <a:endParaRPr lang="zh-CN" altLang="en-US" sz="3600" b="1" dirty="0">
              <a:solidFill>
                <a:srgbClr val="FF0000"/>
              </a:solidFill>
              <a:latin typeface="黑体" pitchFamily="49" charset="-122"/>
              <a:ea typeface="黑体" pitchFamily="49" charset="-122"/>
            </a:endParaRPr>
          </a:p>
        </p:txBody>
      </p:sp>
      <p:sp>
        <p:nvSpPr>
          <p:cNvPr id="9" name="矩形 2">
            <a:extLst>
              <a:ext uri="{FF2B5EF4-FFF2-40B4-BE49-F238E27FC236}">
                <a16:creationId xmlns:a16="http://schemas.microsoft.com/office/drawing/2014/main" id="{AA4C8897-0E0C-594A-8B5C-BEC712BB906B}"/>
              </a:ext>
            </a:extLst>
          </p:cNvPr>
          <p:cNvSpPr>
            <a:spLocks noChangeArrowheads="1"/>
          </p:cNvSpPr>
          <p:nvPr/>
        </p:nvSpPr>
        <p:spPr bwMode="auto">
          <a:xfrm>
            <a:off x="2527398" y="3185318"/>
            <a:ext cx="4851797" cy="1379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20000"/>
              </a:lnSpc>
              <a:spcBef>
                <a:spcPct val="0"/>
              </a:spcBef>
              <a:buFontTx/>
              <a:buNone/>
            </a:pPr>
            <a:r>
              <a:rPr lang="zh-CN" altLang="en-US" sz="2400" b="1" dirty="0">
                <a:solidFill>
                  <a:srgbClr val="0000CC"/>
                </a:solidFill>
                <a:latin typeface="Times New Roman" panose="02020603050405020304" pitchFamily="18" charset="0"/>
                <a:cs typeface="Times New Roman" panose="02020603050405020304" pitchFamily="18" charset="0"/>
              </a:rPr>
              <a:t>答  辩  人：戴成城</a:t>
            </a:r>
          </a:p>
          <a:p>
            <a:pPr eaLnBrk="1" hangingPunct="1">
              <a:lnSpc>
                <a:spcPct val="120000"/>
              </a:lnSpc>
              <a:spcBef>
                <a:spcPct val="0"/>
              </a:spcBef>
              <a:buFontTx/>
              <a:buNone/>
            </a:pPr>
            <a:r>
              <a:rPr lang="zh-CN" altLang="en-US" sz="2400" b="1" dirty="0">
                <a:solidFill>
                  <a:srgbClr val="0000CC"/>
                </a:solidFill>
                <a:latin typeface="Times New Roman" panose="02020603050405020304" pitchFamily="18" charset="0"/>
                <a:cs typeface="Times New Roman" panose="02020603050405020304" pitchFamily="18" charset="0"/>
              </a:rPr>
              <a:t>班级专业：</a:t>
            </a:r>
            <a:r>
              <a:rPr lang="en-US" altLang="zh-CN" sz="2400" b="1" dirty="0">
                <a:solidFill>
                  <a:srgbClr val="0000CC"/>
                </a:solidFill>
                <a:latin typeface="Times New Roman" panose="02020603050405020304" pitchFamily="18" charset="0"/>
                <a:cs typeface="Times New Roman" panose="02020603050405020304" pitchFamily="18" charset="0"/>
              </a:rPr>
              <a:t>2017</a:t>
            </a:r>
            <a:r>
              <a:rPr lang="zh-CN" altLang="en-US" sz="2400" b="1" dirty="0">
                <a:solidFill>
                  <a:srgbClr val="0000CC"/>
                </a:solidFill>
                <a:latin typeface="Times New Roman" panose="02020603050405020304" pitchFamily="18" charset="0"/>
                <a:cs typeface="Times New Roman" panose="02020603050405020304" pitchFamily="18" charset="0"/>
              </a:rPr>
              <a:t>级资源勘查工程</a:t>
            </a:r>
            <a:endParaRPr lang="en-US" altLang="zh-CN" sz="2400" b="1" dirty="0">
              <a:solidFill>
                <a:srgbClr val="0000CC"/>
              </a:solidFill>
              <a:latin typeface="Times New Roman" panose="02020603050405020304" pitchFamily="18" charset="0"/>
              <a:cs typeface="Times New Roman" panose="02020603050405020304" pitchFamily="18" charset="0"/>
            </a:endParaRPr>
          </a:p>
          <a:p>
            <a:pPr eaLnBrk="1" hangingPunct="1">
              <a:lnSpc>
                <a:spcPct val="120000"/>
              </a:lnSpc>
              <a:spcBef>
                <a:spcPct val="0"/>
              </a:spcBef>
              <a:buFontTx/>
              <a:buNone/>
            </a:pPr>
            <a:r>
              <a:rPr lang="zh-CN" altLang="en-US" sz="2400" b="1" dirty="0">
                <a:solidFill>
                  <a:srgbClr val="0000CC"/>
                </a:solidFill>
                <a:latin typeface="Times New Roman" panose="02020603050405020304" pitchFamily="18" charset="0"/>
                <a:cs typeface="Times New Roman" panose="02020603050405020304" pitchFamily="18" charset="0"/>
              </a:rPr>
              <a:t>指导教师：陈 刚   教授</a:t>
            </a:r>
          </a:p>
        </p:txBody>
      </p:sp>
      <p:sp>
        <p:nvSpPr>
          <p:cNvPr id="10" name="TextBox 6">
            <a:extLst>
              <a:ext uri="{FF2B5EF4-FFF2-40B4-BE49-F238E27FC236}">
                <a16:creationId xmlns:a16="http://schemas.microsoft.com/office/drawing/2014/main" id="{681798CC-2D45-5549-9191-E193063B8EAD}"/>
              </a:ext>
            </a:extLst>
          </p:cNvPr>
          <p:cNvSpPr txBox="1">
            <a:spLocks noChangeArrowheads="1"/>
          </p:cNvSpPr>
          <p:nvPr/>
        </p:nvSpPr>
        <p:spPr bwMode="auto">
          <a:xfrm>
            <a:off x="2562716" y="5035124"/>
            <a:ext cx="4389717" cy="1212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lnSpc>
                <a:spcPct val="130000"/>
              </a:lnSpc>
              <a:spcBef>
                <a:spcPct val="0"/>
              </a:spcBef>
              <a:buFontTx/>
              <a:buNone/>
            </a:pPr>
            <a:r>
              <a:rPr lang="zh-CN" altLang="en-US" sz="2800" b="1" dirty="0">
                <a:solidFill>
                  <a:srgbClr val="FF9933"/>
                </a:solidFill>
                <a:latin typeface="Times New Roman" panose="02020603050405020304" pitchFamily="18" charset="0"/>
                <a:ea typeface="黑体" panose="02010609060101010101" pitchFamily="49" charset="-122"/>
              </a:rPr>
              <a:t>西北大学地质学系</a:t>
            </a:r>
            <a:endParaRPr lang="en-US" altLang="zh-CN" sz="2800" b="1" dirty="0">
              <a:solidFill>
                <a:srgbClr val="FF9933"/>
              </a:solidFill>
              <a:latin typeface="Times New Roman" panose="02020603050405020304" pitchFamily="18" charset="0"/>
              <a:ea typeface="黑体" panose="02010609060101010101" pitchFamily="49" charset="-122"/>
            </a:endParaRPr>
          </a:p>
          <a:p>
            <a:pPr algn="ctr" eaLnBrk="1" hangingPunct="1">
              <a:lnSpc>
                <a:spcPct val="130000"/>
              </a:lnSpc>
              <a:spcBef>
                <a:spcPct val="0"/>
              </a:spcBef>
              <a:buFontTx/>
              <a:buNone/>
            </a:pPr>
            <a:r>
              <a:rPr lang="en-US" altLang="zh-CN" sz="2800" b="1" dirty="0">
                <a:solidFill>
                  <a:srgbClr val="FF9933"/>
                </a:solidFill>
                <a:latin typeface="Times New Roman" panose="02020603050405020304" pitchFamily="18" charset="0"/>
                <a:ea typeface="黑体" panose="02010609060101010101" pitchFamily="49" charset="-122"/>
              </a:rPr>
              <a:t>2021</a:t>
            </a:r>
            <a:r>
              <a:rPr lang="zh-CN" altLang="en-US" sz="2800" b="1" dirty="0">
                <a:solidFill>
                  <a:srgbClr val="FF9933"/>
                </a:solidFill>
                <a:latin typeface="Times New Roman" panose="02020603050405020304" pitchFamily="18" charset="0"/>
                <a:ea typeface="黑体" panose="02010609060101010101" pitchFamily="49" charset="-122"/>
              </a:rPr>
              <a:t>年</a:t>
            </a:r>
            <a:r>
              <a:rPr lang="en-US" altLang="zh-CN" sz="2800" b="1" dirty="0">
                <a:solidFill>
                  <a:srgbClr val="FF9933"/>
                </a:solidFill>
                <a:latin typeface="Times New Roman" panose="02020603050405020304" pitchFamily="18" charset="0"/>
                <a:ea typeface="黑体" panose="02010609060101010101" pitchFamily="49" charset="-122"/>
              </a:rPr>
              <a:t>6</a:t>
            </a:r>
            <a:r>
              <a:rPr lang="zh-CN" altLang="en-US" sz="2800" b="1" dirty="0">
                <a:solidFill>
                  <a:srgbClr val="FF9933"/>
                </a:solidFill>
                <a:latin typeface="Times New Roman" panose="02020603050405020304" pitchFamily="18" charset="0"/>
                <a:ea typeface="黑体" panose="02010609060101010101" pitchFamily="49" charset="-122"/>
              </a:rPr>
              <a:t>月</a:t>
            </a:r>
            <a:r>
              <a:rPr lang="en-US" altLang="zh-CN" sz="2800" b="1" dirty="0">
                <a:solidFill>
                  <a:srgbClr val="FF9933"/>
                </a:solidFill>
                <a:latin typeface="Times New Roman" panose="02020603050405020304" pitchFamily="18" charset="0"/>
                <a:ea typeface="黑体" panose="02010609060101010101" pitchFamily="49" charset="-122"/>
              </a:rPr>
              <a:t>5</a:t>
            </a:r>
            <a:r>
              <a:rPr lang="zh-CN" altLang="en-US" sz="2800" b="1" dirty="0">
                <a:solidFill>
                  <a:srgbClr val="FF9933"/>
                </a:solidFill>
                <a:latin typeface="Times New Roman" panose="02020603050405020304" pitchFamily="18" charset="0"/>
                <a:ea typeface="黑体" panose="02010609060101010101" pitchFamily="49" charset="-122"/>
              </a:rPr>
              <a:t>日</a:t>
            </a:r>
          </a:p>
        </p:txBody>
      </p:sp>
      <p:sp>
        <p:nvSpPr>
          <p:cNvPr id="14" name="文本框 13">
            <a:extLst>
              <a:ext uri="{FF2B5EF4-FFF2-40B4-BE49-F238E27FC236}">
                <a16:creationId xmlns:a16="http://schemas.microsoft.com/office/drawing/2014/main" id="{9CE5258B-AEB1-E840-8F17-5260F324C02D}"/>
              </a:ext>
            </a:extLst>
          </p:cNvPr>
          <p:cNvSpPr txBox="1"/>
          <p:nvPr/>
        </p:nvSpPr>
        <p:spPr>
          <a:xfrm>
            <a:off x="807572" y="343847"/>
            <a:ext cx="7643535" cy="590931"/>
          </a:xfrm>
          <a:prstGeom prst="rect">
            <a:avLst/>
          </a:prstGeom>
          <a:noFill/>
        </p:spPr>
        <p:txBody>
          <a:bodyPr wrap="square" rtlCol="0">
            <a:spAutoFit/>
          </a:bodyPr>
          <a:lstStyle/>
          <a:p>
            <a:pPr algn="ctr">
              <a:lnSpc>
                <a:spcPct val="120000"/>
              </a:lnSpc>
              <a:spcBef>
                <a:spcPct val="0"/>
              </a:spcBef>
            </a:pPr>
            <a:r>
              <a:rPr lang="en-US" altLang="zh-CN" sz="27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2017</a:t>
            </a:r>
            <a:r>
              <a:rPr lang="zh-CN" altLang="en-US" sz="27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级本科生创新基金</a:t>
            </a:r>
            <a:r>
              <a:rPr lang="en-US" altLang="zh-CN" sz="27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20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XDCX2019-28</a:t>
            </a:r>
            <a:r>
              <a:rPr lang="en-US" altLang="zh-CN" sz="27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7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结题答辩</a:t>
            </a:r>
          </a:p>
        </p:txBody>
      </p:sp>
      <p:cxnSp>
        <p:nvCxnSpPr>
          <p:cNvPr id="16" name="直接连接符 7">
            <a:extLst>
              <a:ext uri="{FF2B5EF4-FFF2-40B4-BE49-F238E27FC236}">
                <a16:creationId xmlns:a16="http://schemas.microsoft.com/office/drawing/2014/main" id="{C73EE8A6-CB52-8E43-AB64-DED5527FD577}"/>
              </a:ext>
            </a:extLst>
          </p:cNvPr>
          <p:cNvCxnSpPr>
            <a:cxnSpLocks noChangeShapeType="1"/>
          </p:cNvCxnSpPr>
          <p:nvPr/>
        </p:nvCxnSpPr>
        <p:spPr bwMode="auto">
          <a:xfrm>
            <a:off x="0" y="1066387"/>
            <a:ext cx="9144000" cy="0"/>
          </a:xfrm>
          <a:prstGeom prst="line">
            <a:avLst/>
          </a:prstGeom>
          <a:noFill/>
          <a:ln w="38100" cmpd="dbl" algn="ctr">
            <a:solidFill>
              <a:srgbClr val="C00000"/>
            </a:solidFill>
            <a:round/>
            <a:headEnd/>
            <a:tailEnd/>
          </a:ln>
          <a:extLst>
            <a:ext uri="{909E8E84-426E-40DD-AFC4-6F175D3DCCD1}">
              <a14:hiddenFill xmlns:a14="http://schemas.microsoft.com/office/drawing/2010/main">
                <a:noFill/>
              </a14:hiddenFill>
            </a:ext>
          </a:extLst>
        </p:spPr>
      </p:cxnSp>
      <p:pic>
        <p:nvPicPr>
          <p:cNvPr id="18" name="图片 17">
            <a:extLst>
              <a:ext uri="{FF2B5EF4-FFF2-40B4-BE49-F238E27FC236}">
                <a16:creationId xmlns:a16="http://schemas.microsoft.com/office/drawing/2014/main" id="{27B1E047-4EED-4446-BF36-2ABAEE5FB1A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52583" y="31842"/>
            <a:ext cx="991417" cy="991417"/>
          </a:xfrm>
          <a:prstGeom prst="rect">
            <a:avLst/>
          </a:prstGeom>
          <a:noFill/>
          <a:ln>
            <a:noFill/>
          </a:ln>
        </p:spPr>
      </p:pic>
      <p:pic>
        <p:nvPicPr>
          <p:cNvPr id="19" name="Picture 30">
            <a:extLst>
              <a:ext uri="{FF2B5EF4-FFF2-40B4-BE49-F238E27FC236}">
                <a16:creationId xmlns:a16="http://schemas.microsoft.com/office/drawing/2014/main" id="{A5ED1F5B-87AC-1944-A240-FE92FCA684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98"/>
            <a:ext cx="1092530" cy="1030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844991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Group 48">
            <a:extLst>
              <a:ext uri="{FF2B5EF4-FFF2-40B4-BE49-F238E27FC236}">
                <a16:creationId xmlns:a16="http://schemas.microsoft.com/office/drawing/2014/main" id="{C810EC44-357B-6446-81F0-4F909C4A717F}"/>
              </a:ext>
            </a:extLst>
          </p:cNvPr>
          <p:cNvGraphicFramePr>
            <a:graphicFrameLocks noGrp="1"/>
          </p:cNvGraphicFramePr>
          <p:nvPr>
            <p:extLst>
              <p:ext uri="{D42A27DB-BD31-4B8C-83A1-F6EECF244321}">
                <p14:modId xmlns:p14="http://schemas.microsoft.com/office/powerpoint/2010/main" val="1979479379"/>
              </p:ext>
            </p:extLst>
          </p:nvPr>
        </p:nvGraphicFramePr>
        <p:xfrm>
          <a:off x="304800" y="1371600"/>
          <a:ext cx="8583613" cy="4953002"/>
        </p:xfrm>
        <a:graphic>
          <a:graphicData uri="http://schemas.openxmlformats.org/drawingml/2006/table">
            <a:tbl>
              <a:tblPr/>
              <a:tblGrid>
                <a:gridCol w="566738">
                  <a:extLst>
                    <a:ext uri="{9D8B030D-6E8A-4147-A177-3AD203B41FA5}">
                      <a16:colId xmlns:a16="http://schemas.microsoft.com/office/drawing/2014/main" val="151902411"/>
                    </a:ext>
                  </a:extLst>
                </a:gridCol>
                <a:gridCol w="1276350">
                  <a:extLst>
                    <a:ext uri="{9D8B030D-6E8A-4147-A177-3AD203B41FA5}">
                      <a16:colId xmlns:a16="http://schemas.microsoft.com/office/drawing/2014/main" val="3679450676"/>
                    </a:ext>
                  </a:extLst>
                </a:gridCol>
                <a:gridCol w="973137">
                  <a:extLst>
                    <a:ext uri="{9D8B030D-6E8A-4147-A177-3AD203B41FA5}">
                      <a16:colId xmlns:a16="http://schemas.microsoft.com/office/drawing/2014/main" val="3397445823"/>
                    </a:ext>
                  </a:extLst>
                </a:gridCol>
                <a:gridCol w="5767388">
                  <a:extLst>
                    <a:ext uri="{9D8B030D-6E8A-4147-A177-3AD203B41FA5}">
                      <a16:colId xmlns:a16="http://schemas.microsoft.com/office/drawing/2014/main" val="10664848"/>
                    </a:ext>
                  </a:extLst>
                </a:gridCol>
              </a:tblGrid>
              <a:tr h="360363">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zh-CN"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序号</a:t>
                      </a:r>
                      <a:endParaRPr kumimoji="0" lang="zh-CN" altLang="zh-CN"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zh-CN"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支出项目</a:t>
                      </a:r>
                      <a:endParaRPr kumimoji="0" lang="zh-CN" altLang="zh-CN"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zh-CN" altLang="en-US"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金额</a:t>
                      </a:r>
                      <a:r>
                        <a:rPr kumimoji="0" lang="en-US"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a:t>
                      </a:r>
                      <a:r>
                        <a:rPr kumimoji="0" lang="zh-CN" altLang="en-US"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元</a:t>
                      </a:r>
                      <a:r>
                        <a:rPr kumimoji="0" lang="en-US"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a:t>
                      </a:r>
                      <a:endParaRPr kumimoji="0" lang="zh-CN" altLang="en-US"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zh-CN"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预 算依 据</a:t>
                      </a:r>
                      <a:endParaRPr kumimoji="0" lang="zh-CN" altLang="zh-CN"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067475538"/>
                  </a:ext>
                </a:extLst>
              </a:tr>
              <a:tr h="460375">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en-US"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1</a:t>
                      </a:r>
                      <a:endParaRPr kumimoji="0" lang="zh-CN" altLang="en-US"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zh-CN"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复印费</a:t>
                      </a:r>
                      <a:endParaRPr kumimoji="0" lang="zh-CN" altLang="zh-CN"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en-US" altLang="zh-CN" sz="2000" b="1" i="0" u="none" strike="noStrike" cap="none" normalizeH="0" baseline="0">
                          <a:ln>
                            <a:noFill/>
                          </a:ln>
                          <a:solidFill>
                            <a:srgbClr val="0000FF"/>
                          </a:solidFill>
                          <a:effectLst/>
                          <a:latin typeface="Times New Roman" panose="02020603050405020304" pitchFamily="18" charset="0"/>
                          <a:ea typeface="宋体" panose="02010600030101010101" pitchFamily="2" charset="-122"/>
                        </a:rPr>
                        <a:t>200</a:t>
                      </a:r>
                      <a:endParaRPr kumimoji="0" lang="zh-CN" altLang="en-US" sz="2000" b="1" i="0" u="none" strike="noStrike" cap="none" normalizeH="0" baseline="0">
                        <a:ln>
                          <a:noFill/>
                        </a:ln>
                        <a:solidFill>
                          <a:srgbClr val="0000FF"/>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ts val="600"/>
                        </a:spcBef>
                        <a:spcAft>
                          <a:spcPct val="0"/>
                        </a:spcAft>
                        <a:buClrTx/>
                        <a:buSzTx/>
                        <a:buFontTx/>
                        <a:buNone/>
                        <a:tabLst/>
                      </a:pPr>
                      <a:r>
                        <a:rPr kumimoji="0" lang="zh-CN" altLang="en-US"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资料复印与中期及结题报告打印费：</a:t>
                      </a:r>
                      <a:r>
                        <a:rPr kumimoji="0" lang="en-US"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200</a:t>
                      </a:r>
                      <a:r>
                        <a:rPr kumimoji="0" lang="zh-CN" altLang="en-US"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元</a:t>
                      </a:r>
                      <a:endParaRPr kumimoji="0" lang="zh-CN" altLang="en-US"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949026334"/>
                  </a:ext>
                </a:extLst>
              </a:tr>
              <a:tr h="690563">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en-US"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2</a:t>
                      </a:r>
                      <a:endParaRPr kumimoji="0" lang="zh-CN" altLang="en-US"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zh-CN"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差旅费</a:t>
                      </a:r>
                      <a:endParaRPr kumimoji="0" lang="zh-CN" altLang="zh-CN"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en-US" altLang="zh-CN" sz="2000" b="1" i="0" u="none" strike="noStrike" cap="none" normalizeH="0" baseline="0" dirty="0">
                          <a:ln>
                            <a:noFill/>
                          </a:ln>
                          <a:solidFill>
                            <a:srgbClr val="0000FF"/>
                          </a:solidFill>
                          <a:effectLst/>
                          <a:latin typeface="Times New Roman" panose="02020603050405020304" pitchFamily="18" charset="0"/>
                          <a:ea typeface="宋体" panose="02010600030101010101" pitchFamily="2" charset="-122"/>
                        </a:rPr>
                        <a:t>1000</a:t>
                      </a:r>
                      <a:endParaRPr kumimoji="0" lang="zh-CN" altLang="en-US" sz="2000" b="1" i="0" u="none" strike="noStrike" cap="none" normalizeH="0" baseline="0" dirty="0">
                        <a:ln>
                          <a:noFill/>
                        </a:ln>
                        <a:solidFill>
                          <a:srgbClr val="0000FF"/>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ts val="600"/>
                        </a:spcBef>
                        <a:spcAft>
                          <a:spcPct val="0"/>
                        </a:spcAft>
                        <a:buClrTx/>
                        <a:buSzTx/>
                        <a:buFontTx/>
                        <a:buNone/>
                        <a:tabLst/>
                      </a:pP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野外剖面勘测与采样的交通、差旅费等，</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1</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人</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10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天，</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100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元</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天，合计</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1000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元</a:t>
                      </a:r>
                      <a:endParaRPr kumimoji="0" lang="zh-CN" altLang="en-US" sz="2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777985452"/>
                  </a:ext>
                </a:extLst>
              </a:tr>
              <a:tr h="558800">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en-US"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3</a:t>
                      </a:r>
                      <a:endParaRPr kumimoji="0" lang="zh-CN" altLang="en-US"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zh-CN"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办公耗材费</a:t>
                      </a:r>
                      <a:endParaRPr kumimoji="0" lang="zh-CN" altLang="zh-CN"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en-US" altLang="zh-CN" sz="2000" b="1" i="0" u="none" strike="noStrike" cap="none" normalizeH="0" baseline="0">
                          <a:ln>
                            <a:noFill/>
                          </a:ln>
                          <a:solidFill>
                            <a:srgbClr val="0000FF"/>
                          </a:solidFill>
                          <a:effectLst/>
                          <a:latin typeface="Times New Roman" panose="02020603050405020304" pitchFamily="18" charset="0"/>
                          <a:ea typeface="宋体" panose="02010600030101010101" pitchFamily="2" charset="-122"/>
                        </a:rPr>
                        <a:t>100</a:t>
                      </a:r>
                      <a:endParaRPr kumimoji="0" lang="zh-CN" altLang="en-US" sz="2000" b="1" i="0" u="none" strike="noStrike" cap="none" normalizeH="0" baseline="0">
                        <a:ln>
                          <a:noFill/>
                        </a:ln>
                        <a:solidFill>
                          <a:srgbClr val="0000FF"/>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ts val="600"/>
                        </a:spcBef>
                        <a:spcAft>
                          <a:spcPct val="0"/>
                        </a:spcAft>
                        <a:buClrTx/>
                        <a:buSzTx/>
                        <a:buFontTx/>
                        <a:buNone/>
                        <a:tabLst/>
                      </a:pP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野外记录本、数据存储</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U</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盘等</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100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元</a:t>
                      </a:r>
                      <a:endParaRPr kumimoji="0" lang="zh-CN" altLang="en-US" sz="2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694176774"/>
                  </a:ext>
                </a:extLst>
              </a:tr>
              <a:tr h="1957388">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en-US"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4</a:t>
                      </a:r>
                      <a:endParaRPr kumimoji="0" lang="zh-CN" altLang="en-US"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zh-CN"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样品</a:t>
                      </a:r>
                    </a:p>
                    <a:p>
                      <a:pPr marL="0" marR="0" lvl="0" indent="0" algn="ctr" defTabSz="914400" rtl="0" eaLnBrk="1" fontAlgn="base" latinLnBrk="0" hangingPunct="1">
                        <a:lnSpc>
                          <a:spcPct val="100000"/>
                        </a:lnSpc>
                        <a:spcBef>
                          <a:spcPts val="600"/>
                        </a:spcBef>
                        <a:spcAft>
                          <a:spcPct val="0"/>
                        </a:spcAft>
                        <a:buClrTx/>
                        <a:buSzTx/>
                        <a:buFontTx/>
                        <a:buNone/>
                        <a:tabLst/>
                      </a:pPr>
                      <a:r>
                        <a:rPr kumimoji="0" lang="zh-CN"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测试费</a:t>
                      </a:r>
                      <a:endParaRPr kumimoji="0" lang="zh-CN" altLang="zh-CN"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en-US" altLang="zh-CN" sz="2000" b="1" i="0" u="none" strike="noStrike" cap="none" normalizeH="0" baseline="0" dirty="0">
                          <a:ln>
                            <a:noFill/>
                          </a:ln>
                          <a:solidFill>
                            <a:srgbClr val="0000FF"/>
                          </a:solidFill>
                          <a:effectLst/>
                          <a:latin typeface="Times New Roman" panose="02020603050405020304" pitchFamily="18" charset="0"/>
                          <a:ea typeface="宋体" panose="02010600030101010101" pitchFamily="2" charset="-122"/>
                        </a:rPr>
                        <a:t>35560</a:t>
                      </a:r>
                      <a:endParaRPr kumimoji="0" lang="zh-CN" altLang="en-US" sz="2000" b="1" i="0" u="none" strike="noStrike" cap="none" normalizeH="0" baseline="0" dirty="0">
                        <a:ln>
                          <a:noFill/>
                        </a:ln>
                        <a:solidFill>
                          <a:srgbClr val="0000FF"/>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ts val="600"/>
                        </a:spcBef>
                        <a:spcAft>
                          <a:spcPct val="0"/>
                        </a:spcAft>
                        <a:buClrTx/>
                        <a:buSzTx/>
                        <a:buFontTx/>
                        <a:buNone/>
                        <a:tabLst/>
                      </a:pP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Zr</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制靶费：</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300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元</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样</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×4</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样</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×0.7=840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元；</a:t>
                      </a:r>
                    </a:p>
                    <a:p>
                      <a:pPr marL="0" marR="0" lvl="0" indent="0" algn="just" defTabSz="914400" rtl="0" eaLnBrk="1" fontAlgn="base" latinLnBrk="0" hangingPunct="1">
                        <a:lnSpc>
                          <a:spcPct val="100000"/>
                        </a:lnSpc>
                        <a:spcBef>
                          <a:spcPts val="600"/>
                        </a:spcBef>
                        <a:spcAft>
                          <a:spcPct val="0"/>
                        </a:spcAft>
                        <a:buClrTx/>
                        <a:buSzTx/>
                        <a:buFontTx/>
                        <a:buNone/>
                        <a:tabLst/>
                      </a:pP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Zr-CL</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图像：</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40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元</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张</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×10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张</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样</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×4</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样</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×0.7=1120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元；</a:t>
                      </a:r>
                    </a:p>
                    <a:p>
                      <a:pPr marL="0" marR="0" lvl="0" indent="0" algn="just" defTabSz="914400" rtl="0" eaLnBrk="1" fontAlgn="base" latinLnBrk="0" hangingPunct="1">
                        <a:lnSpc>
                          <a:spcPct val="100000"/>
                        </a:lnSpc>
                        <a:spcBef>
                          <a:spcPts val="600"/>
                        </a:spcBef>
                        <a:spcAft>
                          <a:spcPct val="0"/>
                        </a:spcAft>
                        <a:buClrTx/>
                        <a:buSzTx/>
                        <a:buFontTx/>
                        <a:buNone/>
                        <a:tabLst/>
                      </a:pP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Zr-U-Pb</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费：</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120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元</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点</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×100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点</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样</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×4</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样</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×0.7=33600</a:t>
                      </a:r>
                      <a:r>
                        <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元</a:t>
                      </a:r>
                      <a:r>
                        <a:rPr kumimoji="0" lang="en-US" altLang="zh-CN"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rPr>
                        <a:t>;</a:t>
                      </a:r>
                      <a:endParaRPr kumimoji="0" lang="zh-CN" altLang="en-US" sz="1800" b="1" i="0" u="none" strike="noStrike" cap="none" normalizeH="0" baseline="0" dirty="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72012414"/>
                  </a:ext>
                </a:extLst>
              </a:tr>
              <a:tr h="925513">
                <a:tc gridSpan="2">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zh-CN" altLang="zh-CN" sz="1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rPr>
                        <a:t>合     计</a:t>
                      </a:r>
                      <a:endParaRPr kumimoji="0" lang="zh-CN" altLang="zh-CN" sz="2800" b="1" i="0" u="none" strike="noStrike" cap="none" normalizeH="0" baseline="0">
                        <a:ln>
                          <a:noFill/>
                        </a:ln>
                        <a:solidFill>
                          <a:srgbClr val="0000CC"/>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ts val="600"/>
                        </a:spcBef>
                        <a:spcAft>
                          <a:spcPct val="0"/>
                        </a:spcAft>
                        <a:buClrTx/>
                        <a:buSzTx/>
                        <a:buFontTx/>
                        <a:buNone/>
                        <a:tabLst/>
                      </a:pPr>
                      <a:r>
                        <a:rPr kumimoji="0" lang="en-US" altLang="zh-CN" sz="2000" b="1" i="0" u="none" strike="noStrike" cap="none" normalizeH="0" baseline="0" dirty="0">
                          <a:ln>
                            <a:noFill/>
                          </a:ln>
                          <a:solidFill>
                            <a:srgbClr val="FF0000"/>
                          </a:solidFill>
                          <a:effectLst/>
                          <a:latin typeface="Times New Roman" panose="02020603050405020304" pitchFamily="18" charset="0"/>
                          <a:ea typeface="宋体" panose="02010600030101010101" pitchFamily="2" charset="-122"/>
                        </a:rPr>
                        <a:t>36860</a:t>
                      </a:r>
                      <a:endParaRPr kumimoji="0" lang="zh-CN" altLang="en-US" sz="2000" b="1" i="0" u="none" strike="noStrike" cap="none" normalizeH="0" baseline="0" dirty="0">
                        <a:ln>
                          <a:noFill/>
                        </a:ln>
                        <a:solidFill>
                          <a:srgbClr val="FF0000"/>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just" defTabSz="914400" rtl="0" eaLnBrk="1" fontAlgn="base" latinLnBrk="0" hangingPunct="1">
                        <a:lnSpc>
                          <a:spcPct val="100000"/>
                        </a:lnSpc>
                        <a:spcBef>
                          <a:spcPts val="600"/>
                        </a:spcBef>
                        <a:spcAft>
                          <a:spcPct val="0"/>
                        </a:spcAft>
                        <a:buClrTx/>
                        <a:buSzTx/>
                        <a:buFontTx/>
                        <a:buNone/>
                        <a:tabLst/>
                      </a:pPr>
                      <a:r>
                        <a:rPr kumimoji="0" lang="zh-CN" altLang="en-US" sz="1800" b="1" i="0" u="none" strike="noStrike" cap="none" normalizeH="0" baseline="0" dirty="0">
                          <a:ln>
                            <a:noFill/>
                          </a:ln>
                          <a:solidFill>
                            <a:srgbClr val="FF0000"/>
                          </a:solidFill>
                          <a:effectLst/>
                          <a:latin typeface="Times New Roman" panose="02020603050405020304" pitchFamily="18" charset="0"/>
                          <a:ea typeface="宋体" panose="02010600030101010101" pitchFamily="2" charset="-122"/>
                        </a:rPr>
                        <a:t>项目批准经费</a:t>
                      </a:r>
                      <a:r>
                        <a:rPr kumimoji="0" lang="en-US" altLang="zh-CN" sz="1800" b="1" i="0" u="none" strike="noStrike" cap="none" normalizeH="0" baseline="0" dirty="0">
                          <a:ln>
                            <a:noFill/>
                          </a:ln>
                          <a:solidFill>
                            <a:srgbClr val="FF0000"/>
                          </a:solidFill>
                          <a:effectLst/>
                          <a:latin typeface="Times New Roman" panose="02020603050405020304" pitchFamily="18" charset="0"/>
                          <a:ea typeface="宋体" panose="02010600030101010101" pitchFamily="2" charset="-122"/>
                        </a:rPr>
                        <a:t>6000</a:t>
                      </a:r>
                      <a:r>
                        <a:rPr kumimoji="0" lang="zh-CN" altLang="en-US" sz="1800" b="1" i="0" u="none" strike="noStrike" cap="none" normalizeH="0" baseline="0" dirty="0">
                          <a:ln>
                            <a:noFill/>
                          </a:ln>
                          <a:solidFill>
                            <a:srgbClr val="FF0000"/>
                          </a:solidFill>
                          <a:effectLst/>
                          <a:latin typeface="Times New Roman" panose="02020603050405020304" pitchFamily="18" charset="0"/>
                          <a:ea typeface="宋体" panose="02010600030101010101" pitchFamily="2" charset="-122"/>
                        </a:rPr>
                        <a:t>元，剩余部分由导师课题资助</a:t>
                      </a:r>
                      <a:endParaRPr kumimoji="0" lang="zh-CN" altLang="zh-CN" sz="1800" b="1" i="0" u="none" strike="noStrike" cap="none" normalizeH="0" baseline="0" dirty="0">
                        <a:ln>
                          <a:noFill/>
                        </a:ln>
                        <a:solidFill>
                          <a:srgbClr val="FF0000"/>
                        </a:solidFill>
                        <a:effectLst/>
                        <a:latin typeface="Times New Roman" panose="02020603050405020304" pitchFamily="18" charset="0"/>
                        <a:ea typeface="宋体" panose="02010600030101010101" pitchFamily="2" charset="-122"/>
                      </a:endParaRPr>
                    </a:p>
                  </a:txBody>
                  <a:tcPr marL="36198" marR="36198"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290546993"/>
                  </a:ext>
                </a:extLst>
              </a:tr>
            </a:tbl>
          </a:graphicData>
        </a:graphic>
      </p:graphicFrame>
      <p:sp>
        <p:nvSpPr>
          <p:cNvPr id="6" name="矩形 5">
            <a:extLst>
              <a:ext uri="{FF2B5EF4-FFF2-40B4-BE49-F238E27FC236}">
                <a16:creationId xmlns:a16="http://schemas.microsoft.com/office/drawing/2014/main" id="{E36CEBCB-AD95-7543-88B3-A46CA17E639F}"/>
              </a:ext>
            </a:extLst>
          </p:cNvPr>
          <p:cNvSpPr/>
          <p:nvPr/>
        </p:nvSpPr>
        <p:spPr>
          <a:xfrm>
            <a:off x="1001792" y="86748"/>
            <a:ext cx="3877985" cy="793487"/>
          </a:xfrm>
          <a:prstGeom prst="rect">
            <a:avLst/>
          </a:prstGeom>
        </p:spPr>
        <p:txBody>
          <a:bodyPr wrap="none">
            <a:spAutoFit/>
          </a:bodyPr>
          <a:lstStyle/>
          <a:p>
            <a:pPr algn="just">
              <a:lnSpc>
                <a:spcPct val="150000"/>
              </a:lnSpc>
              <a:spcBef>
                <a:spcPct val="0"/>
              </a:spcBef>
            </a:pPr>
            <a:r>
              <a:rPr lang="zh-CN" altLang="en-US"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rPr>
              <a:t>四、经费使用情况</a:t>
            </a:r>
            <a:endParaRPr lang="en-US" altLang="zh-CN" sz="3600" b="1" dirty="0">
              <a:solidFill>
                <a:srgbClr val="FF9933"/>
              </a:solidFill>
              <a:latin typeface="SimHei" panose="02010609060101010101" pitchFamily="49" charset="-122"/>
              <a:ea typeface="SimHei" panose="02010609060101010101" pitchFamily="49" charset="-122"/>
            </a:endParaRPr>
          </a:p>
        </p:txBody>
      </p:sp>
      <p:cxnSp>
        <p:nvCxnSpPr>
          <p:cNvPr id="11" name="直接连接符 7">
            <a:extLst>
              <a:ext uri="{FF2B5EF4-FFF2-40B4-BE49-F238E27FC236}">
                <a16:creationId xmlns:a16="http://schemas.microsoft.com/office/drawing/2014/main" id="{C73EE8A6-CB52-8E43-AB64-DED5527FD577}"/>
              </a:ext>
            </a:extLst>
          </p:cNvPr>
          <p:cNvCxnSpPr>
            <a:cxnSpLocks noChangeShapeType="1"/>
          </p:cNvCxnSpPr>
          <p:nvPr/>
        </p:nvCxnSpPr>
        <p:spPr bwMode="auto">
          <a:xfrm>
            <a:off x="0" y="988563"/>
            <a:ext cx="9144000" cy="0"/>
          </a:xfrm>
          <a:prstGeom prst="line">
            <a:avLst/>
          </a:prstGeom>
          <a:noFill/>
          <a:ln w="38100" cmpd="dbl" algn="ctr">
            <a:solidFill>
              <a:srgbClr val="C00000"/>
            </a:solidFill>
            <a:round/>
            <a:headEnd/>
            <a:tailEnd/>
          </a:ln>
          <a:extLst>
            <a:ext uri="{909E8E84-426E-40DD-AFC4-6F175D3DCCD1}">
              <a14:hiddenFill xmlns:a14="http://schemas.microsoft.com/office/drawing/2010/main">
                <a:noFill/>
              </a14:hiddenFill>
            </a:ext>
          </a:extLst>
        </p:spPr>
      </p:cxnSp>
      <p:pic>
        <p:nvPicPr>
          <p:cNvPr id="12" name="图片 11">
            <a:extLst>
              <a:ext uri="{FF2B5EF4-FFF2-40B4-BE49-F238E27FC236}">
                <a16:creationId xmlns:a16="http://schemas.microsoft.com/office/drawing/2014/main" id="{27B1E047-4EED-4446-BF36-2ABAEE5FB1A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87279" y="31842"/>
            <a:ext cx="956721" cy="956721"/>
          </a:xfrm>
          <a:prstGeom prst="rect">
            <a:avLst/>
          </a:prstGeom>
          <a:noFill/>
          <a:ln>
            <a:noFill/>
          </a:ln>
        </p:spPr>
      </p:pic>
      <p:pic>
        <p:nvPicPr>
          <p:cNvPr id="13" name="Picture 30">
            <a:extLst>
              <a:ext uri="{FF2B5EF4-FFF2-40B4-BE49-F238E27FC236}">
                <a16:creationId xmlns:a16="http://schemas.microsoft.com/office/drawing/2014/main" id="{A5ED1F5B-87AC-1944-A240-FE92FCA684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98"/>
            <a:ext cx="1030976" cy="9721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87C0149-D7A5-314A-B85D-03E6B8104134}"/>
              </a:ext>
            </a:extLst>
          </p:cNvPr>
          <p:cNvSpPr/>
          <p:nvPr/>
        </p:nvSpPr>
        <p:spPr>
          <a:xfrm>
            <a:off x="0" y="949587"/>
            <a:ext cx="9150927" cy="6282489"/>
          </a:xfrm>
          <a:prstGeom prst="rect">
            <a:avLst/>
          </a:prstGeom>
        </p:spPr>
        <p:txBody>
          <a:bodyPr wrap="square">
            <a:spAutoFit/>
          </a:bodyPr>
          <a:lstStyle/>
          <a:p>
            <a:pPr marL="342900" indent="-342900">
              <a:buClr>
                <a:srgbClr val="FF0000"/>
              </a:buClr>
              <a:buFont typeface="Wingdings" pitchFamily="2" charset="2"/>
              <a:buChar char="u"/>
            </a:pP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样品最年轻锆石</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U-Pb</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谐和年龄为</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230.2±2.6Ma</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，另有几个年轻锆石谐和年龄分别为</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232±5Ma</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232±3Ma</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和</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236.7±2.4Ma</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，最年轻组分锆石</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U-Pb</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加权年龄为</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233.2±5.1Ma</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，由此限定其宿主地层的</a:t>
            </a:r>
            <a:r>
              <a:rPr lang="zh-CN"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最早沉积时代</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为</a:t>
            </a:r>
            <a:r>
              <a:rPr lang="zh-CN"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晚三叠世</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，进一步结合周邻相近地层单元的碎屑锆石年龄谱对比分析认为，研究区该套磨拉石沉积层系主体应属上三叠统沉积地层单元，不支持过去将其归为志留</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泥盆系的传统认识。</a:t>
            </a:r>
            <a:endPar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Clr>
                <a:srgbClr val="FF0000"/>
              </a:buClr>
              <a:buFont typeface="Wingdings" pitchFamily="2" charset="2"/>
              <a:buChar char="u"/>
            </a:pP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南华山香黄沟剖面粗碎屑磨拉石沉积岩系</a:t>
            </a:r>
            <a:r>
              <a:rPr lang="zh-CN"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早中生代组分</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碎屑物质来源主要为</a:t>
            </a:r>
            <a:r>
              <a:rPr lang="zh-CN"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北秦岭地区和阿拉善地区</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，早古生代碎屑物质来源主要为</a:t>
            </a:r>
            <a:r>
              <a:rPr lang="zh-CN"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祁连</a:t>
            </a:r>
            <a:r>
              <a:rPr lang="en-US"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北秦岭地区</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，前寒武纪碎屑物质来源具有华北板块与祁连</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北秦岭造山带的双向混合物源特征。</a:t>
            </a:r>
          </a:p>
          <a:p>
            <a:pPr marL="342900" indent="-342900">
              <a:buClr>
                <a:srgbClr val="FF0000"/>
              </a:buClr>
              <a:buFont typeface="Wingdings" pitchFamily="2" charset="2"/>
              <a:buChar char="u"/>
            </a:pP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印支期秦</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祁碰撞造山带自南西向北东方向挤压，导致造山带北麓的鄂尔多斯盆地西南缘南华山地区发生显著沉降和山前坳陷型粗碎屑砾岩堆积，使得北秦岭和祁连山东段的加里东中晚期岩体对南华山香黄沟剖面粗碎屑磨拉石沉积岩系的沉积物源均有较大的贡献。综合分析认为，该砾岩沉积主要受控于</a:t>
            </a:r>
            <a:r>
              <a:rPr lang="zh-CN"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印支期秦</a:t>
            </a:r>
            <a:r>
              <a:rPr lang="en-US"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祁碰撞造山带的构造作用</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，属于</a:t>
            </a:r>
            <a:r>
              <a:rPr lang="zh-CN"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印支期秦</a:t>
            </a:r>
            <a:r>
              <a:rPr lang="en-US"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祁海槽最终碰撞闭合过程的沉积构造响应</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。印支期秦</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祁碰撞造山事件以后，鄂尔多斯盆地西南部及其相邻秦</a:t>
            </a:r>
            <a:r>
              <a:rPr lang="en-US"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a:t>
            </a:r>
            <a:r>
              <a:rPr lang="zh-CN" altLang="zh-CN" sz="2000" b="1" dirty="0">
                <a:solidFill>
                  <a:srgbClr val="0000CC"/>
                </a:solidFill>
                <a:latin typeface="Times New Roman" panose="02020603050405020304" pitchFamily="18" charset="0"/>
                <a:ea typeface="宋体" panose="02010600030101010101" pitchFamily="2" charset="-122"/>
                <a:cs typeface="Times New Roman" panose="02020603050405020304" pitchFamily="18" charset="0"/>
              </a:rPr>
              <a:t>祁造山带地区全面进入了</a:t>
            </a:r>
            <a:r>
              <a:rPr lang="zh-CN"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陆内或板内构造环境。</a:t>
            </a:r>
          </a:p>
          <a:p>
            <a:pPr>
              <a:lnSpc>
                <a:spcPct val="200000"/>
              </a:lnSpc>
              <a:buClr>
                <a:srgbClr val="FF0000"/>
              </a:buClr>
            </a:pPr>
            <a:endParaRPr lang="zh-CN" altLang="zh-CN" dirty="0">
              <a:latin typeface="SimHei" panose="02010609060101010101" pitchFamily="49" charset="-122"/>
              <a:ea typeface="SimHei" panose="02010609060101010101" pitchFamily="49" charset="-122"/>
            </a:endParaRPr>
          </a:p>
          <a:p>
            <a:pPr>
              <a:lnSpc>
                <a:spcPct val="200000"/>
              </a:lnSpc>
              <a:buClr>
                <a:srgbClr val="FF0000"/>
              </a:buClr>
            </a:pPr>
            <a:endParaRPr lang="zh-CN" altLang="zh-CN" sz="1600" kern="100" dirty="0">
              <a:latin typeface="SimHei" panose="02010609060101010101" pitchFamily="49" charset="-122"/>
              <a:ea typeface="SimHei" panose="02010609060101010101" pitchFamily="49" charset="-122"/>
              <a:cs typeface="Times New Roman" panose="02020603050405020304" pitchFamily="18" charset="0"/>
            </a:endParaRPr>
          </a:p>
        </p:txBody>
      </p:sp>
      <p:sp>
        <p:nvSpPr>
          <p:cNvPr id="12" name="文本框 2">
            <a:extLst>
              <a:ext uri="{FF2B5EF4-FFF2-40B4-BE49-F238E27FC236}">
                <a16:creationId xmlns:a16="http://schemas.microsoft.com/office/drawing/2014/main" id="{87E4AF5C-46D7-2043-9850-7B358A53FE0F}"/>
              </a:ext>
            </a:extLst>
          </p:cNvPr>
          <p:cNvSpPr txBox="1">
            <a:spLocks noChangeArrowheads="1"/>
          </p:cNvSpPr>
          <p:nvPr/>
        </p:nvSpPr>
        <p:spPr bwMode="auto">
          <a:xfrm>
            <a:off x="221673" y="166256"/>
            <a:ext cx="30480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3200" b="1" dirty="0">
                <a:solidFill>
                  <a:srgbClr val="FF0000"/>
                </a:solidFill>
                <a:latin typeface="黑体" panose="02010609060101010101" pitchFamily="49" charset="-122"/>
                <a:ea typeface="黑体" panose="02010609060101010101" pitchFamily="49" charset="-122"/>
              </a:rPr>
              <a:t>主要结论认识：</a:t>
            </a:r>
          </a:p>
        </p:txBody>
      </p:sp>
    </p:spTree>
    <p:extLst>
      <p:ext uri="{BB962C8B-B14F-4D97-AF65-F5344CB8AC3E}">
        <p14:creationId xmlns:p14="http://schemas.microsoft.com/office/powerpoint/2010/main" val="26868316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9">
            <a:extLst>
              <a:ext uri="{FF2B5EF4-FFF2-40B4-BE49-F238E27FC236}">
                <a16:creationId xmlns:a16="http://schemas.microsoft.com/office/drawing/2014/main" id="{F3C9E431-C2E9-274E-A1FD-51FEB81926C2}"/>
              </a:ext>
            </a:extLst>
          </p:cNvPr>
          <p:cNvSpPr>
            <a:spLocks noChangeArrowheads="1"/>
          </p:cNvSpPr>
          <p:nvPr/>
        </p:nvSpPr>
        <p:spPr bwMode="auto">
          <a:xfrm>
            <a:off x="1650064" y="921702"/>
            <a:ext cx="5832872" cy="2452594"/>
          </a:xfrm>
          <a:prstGeom prst="rect">
            <a:avLst/>
          </a:prstGeom>
          <a:noFill/>
          <a:ln w="12700" cap="sq" algn="ctr">
            <a:noFill/>
            <a:miter lim="800000"/>
            <a:headEnd type="none" w="sm" len="sm"/>
            <a:tailEnd type="none" w="sm" len="sm"/>
          </a:ln>
          <a:effec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defRPr/>
            </a:pPr>
            <a:r>
              <a:rPr kumimoji="1" lang="zh-CN" altLang="en-US" sz="6600" dirty="0">
                <a:solidFill>
                  <a:srgbClr val="FF0000"/>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敬请老师</a:t>
            </a:r>
          </a:p>
          <a:p>
            <a:pPr algn="just" eaLnBrk="1" hangingPunct="1">
              <a:lnSpc>
                <a:spcPct val="120000"/>
              </a:lnSpc>
              <a:defRPr/>
            </a:pPr>
            <a:r>
              <a:rPr kumimoji="1" lang="zh-CN" altLang="en-US" sz="6600" dirty="0">
                <a:solidFill>
                  <a:srgbClr val="FF0000"/>
                </a:solidFill>
                <a:effectLst>
                  <a:outerShdw blurRad="38100" dist="38100" dir="2700000" algn="tl">
                    <a:srgbClr val="C0C0C0"/>
                  </a:outerShdw>
                </a:effectLst>
                <a:latin typeface="Times New Roman" panose="02020603050405020304" pitchFamily="18" charset="0"/>
                <a:ea typeface="华文新魏" panose="02010800040101010101" pitchFamily="2" charset="-122"/>
              </a:rPr>
              <a:t>        批评指正！</a:t>
            </a:r>
          </a:p>
        </p:txBody>
      </p:sp>
      <p:sp>
        <p:nvSpPr>
          <p:cNvPr id="6" name="WordArt 3">
            <a:extLst>
              <a:ext uri="{FF2B5EF4-FFF2-40B4-BE49-F238E27FC236}">
                <a16:creationId xmlns:a16="http://schemas.microsoft.com/office/drawing/2014/main" id="{F245BD30-348F-A443-9C26-FB48B0C123C9}"/>
              </a:ext>
            </a:extLst>
          </p:cNvPr>
          <p:cNvSpPr>
            <a:spLocks noChangeArrowheads="1" noChangeShapeType="1" noTextEdit="1"/>
          </p:cNvSpPr>
          <p:nvPr/>
        </p:nvSpPr>
        <p:spPr bwMode="auto">
          <a:xfrm>
            <a:off x="5567878" y="4139128"/>
            <a:ext cx="2457450" cy="1257300"/>
          </a:xfrm>
          <a:prstGeom prst="rect">
            <a:avLst/>
          </a:prstGeom>
        </p:spPr>
        <p:txBody>
          <a:bodyPr wrap="none" fromWordArt="1">
            <a:prstTxWarp prst="textPlain">
              <a:avLst>
                <a:gd name="adj" fmla="val 50000"/>
              </a:avLst>
            </a:prstTxWarp>
          </a:bodyPr>
          <a:lstStyle/>
          <a:p>
            <a:pPr algn="ctr"/>
            <a:r>
              <a:rPr lang="zh-CN" altLang="en-US" sz="4950" b="1" kern="10">
                <a:ln w="12700">
                  <a:solidFill>
                    <a:srgbClr val="EAEAEA"/>
                  </a:solidFill>
                  <a:round/>
                  <a:headEnd/>
                  <a:tailEnd/>
                </a:ln>
                <a:gradFill rotWithShape="1">
                  <a:gsLst>
                    <a:gs pos="0">
                      <a:srgbClr val="A603AB"/>
                    </a:gs>
                    <a:gs pos="12000">
                      <a:srgbClr val="E81766"/>
                    </a:gs>
                    <a:gs pos="27000">
                      <a:srgbClr val="EE3F17"/>
                    </a:gs>
                    <a:gs pos="48000">
                      <a:srgbClr val="FFFF00"/>
                    </a:gs>
                    <a:gs pos="64999">
                      <a:srgbClr val="1A8D48"/>
                    </a:gs>
                    <a:gs pos="78999">
                      <a:srgbClr val="0819FB"/>
                    </a:gs>
                    <a:gs pos="100000">
                      <a:srgbClr val="A603AB"/>
                    </a:gs>
                  </a:gsLst>
                  <a:lin ang="0" scaled="1"/>
                </a:gradFill>
                <a:effectLst>
                  <a:outerShdw dist="35921" dir="2700000" sy="50000" kx="2115830" algn="bl" rotWithShape="0">
                    <a:srgbClr val="C0C0C0"/>
                  </a:outerShdw>
                </a:effectLst>
                <a:latin typeface="宋体" panose="02010600030101010101" pitchFamily="2" charset="-122"/>
              </a:rPr>
              <a:t>谢谢</a:t>
            </a:r>
          </a:p>
        </p:txBody>
      </p:sp>
      <p:sp>
        <p:nvSpPr>
          <p:cNvPr id="30723" name="TextBox 1">
            <a:extLst>
              <a:ext uri="{FF2B5EF4-FFF2-40B4-BE49-F238E27FC236}">
                <a16:creationId xmlns:a16="http://schemas.microsoft.com/office/drawing/2014/main" id="{DA9263A9-5A21-CC41-BFE1-2CEF8BA7F39F}"/>
              </a:ext>
            </a:extLst>
          </p:cNvPr>
          <p:cNvSpPr txBox="1">
            <a:spLocks noChangeArrowheads="1"/>
          </p:cNvSpPr>
          <p:nvPr/>
        </p:nvSpPr>
        <p:spPr bwMode="auto">
          <a:xfrm>
            <a:off x="758766" y="3567629"/>
            <a:ext cx="3951862" cy="2031325"/>
          </a:xfrm>
          <a:prstGeom prst="rect">
            <a:avLst/>
          </a:prstGeom>
          <a:noFill/>
          <a:ln w="12700">
            <a:solidFill>
              <a:srgbClr val="00FF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just" eaLnBrk="1" hangingPunct="1">
              <a:lnSpc>
                <a:spcPct val="140000"/>
              </a:lnSpc>
              <a:spcBef>
                <a:spcPct val="0"/>
              </a:spcBef>
              <a:buFontTx/>
              <a:buNone/>
            </a:pPr>
            <a:r>
              <a:rPr lang="zh-CN" altLang="zh-CN" sz="1800" b="1" dirty="0">
                <a:solidFill>
                  <a:srgbClr val="00B0F0"/>
                </a:solidFill>
                <a:latin typeface="楷体" panose="02010609060101010101" pitchFamily="49" charset="-122"/>
                <a:ea typeface="楷体" panose="02010609060101010101" pitchFamily="49" charset="-122"/>
              </a:rPr>
              <a:t>感谢</a:t>
            </a:r>
            <a:r>
              <a:rPr lang="zh-CN" altLang="en-US" sz="1800" b="1" dirty="0">
                <a:solidFill>
                  <a:srgbClr val="00B0F0"/>
                </a:solidFill>
                <a:latin typeface="楷体" panose="02010609060101010101" pitchFamily="49" charset="-122"/>
                <a:ea typeface="楷体" panose="02010609060101010101" pitchFamily="49" charset="-122"/>
              </a:rPr>
              <a:t>各位专家评委，感谢</a:t>
            </a:r>
            <a:r>
              <a:rPr lang="zh-CN" altLang="zh-CN" sz="1800" b="1" dirty="0">
                <a:solidFill>
                  <a:srgbClr val="00B0F0"/>
                </a:solidFill>
                <a:latin typeface="楷体" panose="02010609060101010101" pitchFamily="49" charset="-122"/>
                <a:ea typeface="楷体" panose="02010609060101010101" pitchFamily="49" charset="-122"/>
              </a:rPr>
              <a:t>西北大学地质学系</a:t>
            </a:r>
            <a:r>
              <a:rPr lang="zh-CN" altLang="en-US" sz="1800" b="1" dirty="0">
                <a:solidFill>
                  <a:srgbClr val="00B0F0"/>
                </a:solidFill>
                <a:latin typeface="楷体" panose="02010609060101010101" pitchFamily="49" charset="-122"/>
                <a:ea typeface="楷体" panose="02010609060101010101" pitchFamily="49" charset="-122"/>
              </a:rPr>
              <a:t>提供成长资源和平台</a:t>
            </a:r>
            <a:r>
              <a:rPr lang="zh-CN" altLang="zh-CN" sz="1800" b="1" dirty="0">
                <a:solidFill>
                  <a:srgbClr val="00B0F0"/>
                </a:solidFill>
                <a:latin typeface="楷体" panose="02010609060101010101" pitchFamily="49" charset="-122"/>
                <a:ea typeface="楷体" panose="02010609060101010101" pitchFamily="49" charset="-122"/>
              </a:rPr>
              <a:t>，感谢陈刚老师的悉心指导和</a:t>
            </a:r>
            <a:r>
              <a:rPr lang="zh-CN" altLang="en-US" sz="1800" b="1" dirty="0">
                <a:solidFill>
                  <a:srgbClr val="00B0F0"/>
                </a:solidFill>
                <a:latin typeface="楷体" panose="02010609060101010101" pitchFamily="49" charset="-122"/>
                <a:ea typeface="楷体" panose="02010609060101010101" pitchFamily="49" charset="-122"/>
              </a:rPr>
              <a:t>康昱、党子豪等多位师兄</a:t>
            </a:r>
            <a:r>
              <a:rPr lang="zh-CN" altLang="zh-CN" sz="1800" b="1" dirty="0">
                <a:solidFill>
                  <a:srgbClr val="00B0F0"/>
                </a:solidFill>
                <a:latin typeface="楷体" panose="02010609060101010101" pitchFamily="49" charset="-122"/>
                <a:ea typeface="楷体" panose="02010609060101010101" pitchFamily="49" charset="-122"/>
              </a:rPr>
              <a:t>的帮助，感谢大陆动力学国家重点实验室提供的实验条件</a:t>
            </a:r>
            <a:r>
              <a:rPr lang="zh-CN" altLang="en-US" sz="1800" b="1" dirty="0">
                <a:solidFill>
                  <a:srgbClr val="00B0F0"/>
                </a:solidFill>
                <a:latin typeface="楷体" panose="02010609060101010101" pitchFamily="49" charset="-122"/>
                <a:ea typeface="楷体" panose="02010609060101010101" pitchFamily="49" charset="-122"/>
              </a:rPr>
              <a:t>！</a:t>
            </a:r>
            <a:endParaRPr lang="zh-CN" altLang="zh-CN" sz="1800" b="1" dirty="0">
              <a:solidFill>
                <a:srgbClr val="00B0F0"/>
              </a:solidFill>
              <a:latin typeface="楷体" panose="02010609060101010101" pitchFamily="49" charset="-122"/>
              <a:ea typeface="楷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9" presetClass="entr" presetSubtype="1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0" fill="hold"/>
                                        <p:tgtEl>
                                          <p:spTgt spid="6"/>
                                        </p:tgtEl>
                                        <p:attrNameLst>
                                          <p:attrName>ppt_w</p:attrName>
                                        </p:attrNameLst>
                                      </p:cBhvr>
                                      <p:tavLst>
                                        <p:tav tm="0" fmla="#ppt_w*sin(2.5*pi*$)">
                                          <p:val>
                                            <p:fltVal val="0"/>
                                          </p:val>
                                        </p:tav>
                                        <p:tav tm="100000">
                                          <p:val>
                                            <p:fltVal val="1"/>
                                          </p:val>
                                        </p:tav>
                                      </p:tavLst>
                                    </p:anim>
                                    <p:anim calcmode="lin" valueType="num">
                                      <p:cBhvr>
                                        <p:cTn id="8" dur="5000" fill="hold"/>
                                        <p:tgtEl>
                                          <p:spTgt spid="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372761D-ABCE-D74F-A3F3-F4A032692C30}"/>
              </a:ext>
            </a:extLst>
          </p:cNvPr>
          <p:cNvSpPr txBox="1">
            <a:spLocks noChangeArrowheads="1"/>
          </p:cNvSpPr>
          <p:nvPr/>
        </p:nvSpPr>
        <p:spPr bwMode="auto">
          <a:xfrm>
            <a:off x="2243463" y="2095786"/>
            <a:ext cx="4864895" cy="4021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428625" indent="-428625" algn="just">
              <a:lnSpc>
                <a:spcPct val="200000"/>
              </a:lnSpc>
              <a:spcBef>
                <a:spcPct val="0"/>
              </a:spcBef>
              <a:buFont typeface="Wingdings" pitchFamily="2" charset="2"/>
              <a:buChar char="u"/>
            </a:pPr>
            <a:r>
              <a:rPr lang="zh-CN" altLang="en-US" b="1" dirty="0">
                <a:solidFill>
                  <a:srgbClr val="FF9933"/>
                </a:solidFill>
                <a:latin typeface="Times New Roman" panose="02020603050405020304" pitchFamily="18" charset="0"/>
                <a:ea typeface="黑体" panose="02010609060101010101" pitchFamily="49" charset="-122"/>
              </a:rPr>
              <a:t>项目概况</a:t>
            </a:r>
            <a:endParaRPr lang="en-US" altLang="zh-CN" b="1" dirty="0">
              <a:solidFill>
                <a:srgbClr val="FF9933"/>
              </a:solidFill>
              <a:latin typeface="Times New Roman" panose="02020603050405020304" pitchFamily="18" charset="0"/>
              <a:ea typeface="黑体" panose="02010609060101010101" pitchFamily="49" charset="-122"/>
            </a:endParaRPr>
          </a:p>
          <a:p>
            <a:pPr marL="428625" indent="-428625" algn="just">
              <a:lnSpc>
                <a:spcPct val="200000"/>
              </a:lnSpc>
              <a:spcBef>
                <a:spcPct val="0"/>
              </a:spcBef>
              <a:buFont typeface="Wingdings" pitchFamily="2" charset="2"/>
              <a:buChar char="u"/>
            </a:pPr>
            <a:r>
              <a:rPr lang="zh-CN" altLang="en-US" b="1" dirty="0">
                <a:solidFill>
                  <a:srgbClr val="FF9933"/>
                </a:solidFill>
                <a:latin typeface="Times New Roman" panose="02020603050405020304" pitchFamily="18" charset="0"/>
                <a:ea typeface="黑体" panose="02010609060101010101" pitchFamily="49" charset="-122"/>
              </a:rPr>
              <a:t>实物工作情况</a:t>
            </a:r>
            <a:endParaRPr lang="en-US" altLang="zh-CN" b="1" dirty="0">
              <a:solidFill>
                <a:srgbClr val="FF9933"/>
              </a:solidFill>
              <a:latin typeface="Times New Roman" panose="02020603050405020304" pitchFamily="18" charset="0"/>
              <a:ea typeface="黑体" panose="02010609060101010101" pitchFamily="49" charset="-122"/>
            </a:endParaRPr>
          </a:p>
          <a:p>
            <a:pPr marL="428625" indent="-428625" algn="just">
              <a:lnSpc>
                <a:spcPct val="200000"/>
              </a:lnSpc>
              <a:spcBef>
                <a:spcPct val="0"/>
              </a:spcBef>
              <a:buFont typeface="Wingdings" pitchFamily="2" charset="2"/>
              <a:buChar char="u"/>
            </a:pPr>
            <a:r>
              <a:rPr lang="zh-CN" altLang="en-US" b="1" dirty="0">
                <a:solidFill>
                  <a:srgbClr val="FF9933"/>
                </a:solidFill>
                <a:latin typeface="Times New Roman" panose="02020603050405020304" pitchFamily="18" charset="0"/>
                <a:ea typeface="黑体" panose="02010609060101010101" pitchFamily="49" charset="-122"/>
              </a:rPr>
              <a:t>主要成果认识</a:t>
            </a:r>
            <a:endParaRPr lang="en-US" altLang="zh-CN" b="1" dirty="0">
              <a:solidFill>
                <a:srgbClr val="FF9933"/>
              </a:solidFill>
              <a:latin typeface="Times New Roman" panose="02020603050405020304" pitchFamily="18" charset="0"/>
              <a:ea typeface="黑体" panose="02010609060101010101" pitchFamily="49" charset="-122"/>
            </a:endParaRPr>
          </a:p>
          <a:p>
            <a:pPr marL="428625" indent="-428625" algn="just">
              <a:lnSpc>
                <a:spcPct val="200000"/>
              </a:lnSpc>
              <a:spcBef>
                <a:spcPct val="0"/>
              </a:spcBef>
              <a:buFont typeface="Wingdings" pitchFamily="2" charset="2"/>
              <a:buChar char="u"/>
            </a:pPr>
            <a:r>
              <a:rPr lang="zh-CN" altLang="en-US" b="1" dirty="0">
                <a:solidFill>
                  <a:srgbClr val="FF9933"/>
                </a:solidFill>
                <a:latin typeface="Times New Roman" panose="02020603050405020304" pitchFamily="18" charset="0"/>
                <a:ea typeface="黑体" panose="02010609060101010101" pitchFamily="49" charset="-122"/>
              </a:rPr>
              <a:t>经费使用情况</a:t>
            </a:r>
            <a:endParaRPr lang="en-US" altLang="zh-CN" b="1" dirty="0">
              <a:solidFill>
                <a:srgbClr val="FF9933"/>
              </a:solidFill>
              <a:latin typeface="Times New Roman" panose="02020603050405020304" pitchFamily="18" charset="0"/>
              <a:ea typeface="黑体" panose="02010609060101010101" pitchFamily="49" charset="-122"/>
            </a:endParaRPr>
          </a:p>
          <a:p>
            <a:pPr algn="ctr">
              <a:lnSpc>
                <a:spcPct val="200000"/>
              </a:lnSpc>
              <a:spcBef>
                <a:spcPct val="0"/>
              </a:spcBef>
              <a:buNone/>
            </a:pPr>
            <a:endParaRPr lang="en-US" altLang="zh-CN" b="1" dirty="0">
              <a:solidFill>
                <a:srgbClr val="FF9933"/>
              </a:solidFill>
              <a:latin typeface="Times New Roman" panose="02020603050405020304" pitchFamily="18" charset="0"/>
              <a:ea typeface="黑体" panose="02010609060101010101" pitchFamily="49" charset="-122"/>
            </a:endParaRPr>
          </a:p>
        </p:txBody>
      </p:sp>
      <p:sp>
        <p:nvSpPr>
          <p:cNvPr id="8" name="文本框 2">
            <a:extLst>
              <a:ext uri="{FF2B5EF4-FFF2-40B4-BE49-F238E27FC236}">
                <a16:creationId xmlns:a16="http://schemas.microsoft.com/office/drawing/2014/main" id="{DDCEEEE7-8D2C-C148-9D82-6982AD311D3A}"/>
              </a:ext>
            </a:extLst>
          </p:cNvPr>
          <p:cNvSpPr txBox="1">
            <a:spLocks noChangeArrowheads="1"/>
          </p:cNvSpPr>
          <p:nvPr/>
        </p:nvSpPr>
        <p:spPr bwMode="auto">
          <a:xfrm>
            <a:off x="2243463" y="1462992"/>
            <a:ext cx="29668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3600" b="1" i="1" dirty="0">
                <a:solidFill>
                  <a:srgbClr val="FF9933"/>
                </a:solidFill>
                <a:latin typeface="黑体" panose="02010609060101010101" pitchFamily="49" charset="-122"/>
                <a:ea typeface="黑体" panose="02010609060101010101" pitchFamily="49" charset="-122"/>
              </a:rPr>
              <a:t>汇报提纲</a:t>
            </a:r>
          </a:p>
        </p:txBody>
      </p:sp>
      <p:sp>
        <p:nvSpPr>
          <p:cNvPr id="9" name="文本框 13">
            <a:extLst>
              <a:ext uri="{FF2B5EF4-FFF2-40B4-BE49-F238E27FC236}">
                <a16:creationId xmlns:a16="http://schemas.microsoft.com/office/drawing/2014/main" id="{9CE5258B-AEB1-E840-8F17-5260F324C02D}"/>
              </a:ext>
            </a:extLst>
          </p:cNvPr>
          <p:cNvSpPr txBox="1"/>
          <p:nvPr/>
        </p:nvSpPr>
        <p:spPr>
          <a:xfrm>
            <a:off x="807572" y="343847"/>
            <a:ext cx="7643535" cy="590931"/>
          </a:xfrm>
          <a:prstGeom prst="rect">
            <a:avLst/>
          </a:prstGeom>
          <a:noFill/>
        </p:spPr>
        <p:txBody>
          <a:bodyPr wrap="square" rtlCol="0">
            <a:spAutoFit/>
          </a:bodyPr>
          <a:lstStyle/>
          <a:p>
            <a:pPr algn="ctr">
              <a:lnSpc>
                <a:spcPct val="120000"/>
              </a:lnSpc>
              <a:spcBef>
                <a:spcPct val="0"/>
              </a:spcBef>
            </a:pPr>
            <a:r>
              <a:rPr lang="en-US" altLang="zh-CN" sz="27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2017</a:t>
            </a:r>
            <a:r>
              <a:rPr lang="zh-CN" altLang="en-US" sz="27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级本科生创新基金</a:t>
            </a:r>
            <a:r>
              <a:rPr lang="en-US" altLang="zh-CN" sz="27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20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XDCX2019-28</a:t>
            </a:r>
            <a:r>
              <a:rPr lang="en-US" altLang="zh-CN" sz="27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2700" b="1" dirty="0">
                <a:solidFill>
                  <a:schemeClr val="accent1">
                    <a:lumMod val="40000"/>
                    <a:lumOff val="60000"/>
                  </a:schemeClr>
                </a:solidFill>
                <a:effectLst>
                  <a:outerShdw blurRad="38100" dist="38100" dir="2700000" algn="tl">
                    <a:srgbClr val="000000">
                      <a:alpha val="43137"/>
                    </a:srgbClr>
                  </a:outerShdw>
                </a:effectLst>
                <a:latin typeface="Times New Roman" panose="02020603050405020304" pitchFamily="18" charset="0"/>
                <a:ea typeface="宋体" panose="02010600030101010101" pitchFamily="2" charset="-122"/>
                <a:cs typeface="Times New Roman" panose="02020603050405020304" pitchFamily="18" charset="0"/>
              </a:rPr>
              <a:t>结题答辩</a:t>
            </a:r>
          </a:p>
        </p:txBody>
      </p:sp>
      <p:cxnSp>
        <p:nvCxnSpPr>
          <p:cNvPr id="10" name="直接连接符 7">
            <a:extLst>
              <a:ext uri="{FF2B5EF4-FFF2-40B4-BE49-F238E27FC236}">
                <a16:creationId xmlns:a16="http://schemas.microsoft.com/office/drawing/2014/main" id="{C73EE8A6-CB52-8E43-AB64-DED5527FD577}"/>
              </a:ext>
            </a:extLst>
          </p:cNvPr>
          <p:cNvCxnSpPr>
            <a:cxnSpLocks noChangeShapeType="1"/>
          </p:cNvCxnSpPr>
          <p:nvPr/>
        </p:nvCxnSpPr>
        <p:spPr bwMode="auto">
          <a:xfrm>
            <a:off x="0" y="1066387"/>
            <a:ext cx="9144000" cy="0"/>
          </a:xfrm>
          <a:prstGeom prst="line">
            <a:avLst/>
          </a:prstGeom>
          <a:noFill/>
          <a:ln w="38100" cmpd="dbl" algn="ctr">
            <a:solidFill>
              <a:srgbClr val="C00000"/>
            </a:solidFill>
            <a:round/>
            <a:headEnd/>
            <a:tailEnd/>
          </a:ln>
          <a:extLst>
            <a:ext uri="{909E8E84-426E-40DD-AFC4-6F175D3DCCD1}">
              <a14:hiddenFill xmlns:a14="http://schemas.microsoft.com/office/drawing/2010/main">
                <a:noFill/>
              </a14:hiddenFill>
            </a:ext>
          </a:extLst>
        </p:spPr>
      </p:cxnSp>
      <p:pic>
        <p:nvPicPr>
          <p:cNvPr id="13" name="图片 12">
            <a:extLst>
              <a:ext uri="{FF2B5EF4-FFF2-40B4-BE49-F238E27FC236}">
                <a16:creationId xmlns:a16="http://schemas.microsoft.com/office/drawing/2014/main" id="{27B1E047-4EED-4446-BF36-2ABAEE5FB1A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52583" y="31842"/>
            <a:ext cx="991417" cy="991417"/>
          </a:xfrm>
          <a:prstGeom prst="rect">
            <a:avLst/>
          </a:prstGeom>
          <a:noFill/>
          <a:ln>
            <a:noFill/>
          </a:ln>
        </p:spPr>
      </p:pic>
      <p:pic>
        <p:nvPicPr>
          <p:cNvPr id="14" name="Picture 30">
            <a:extLst>
              <a:ext uri="{FF2B5EF4-FFF2-40B4-BE49-F238E27FC236}">
                <a16:creationId xmlns:a16="http://schemas.microsoft.com/office/drawing/2014/main" id="{A5ED1F5B-87AC-1944-A240-FE92FCA684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98"/>
            <a:ext cx="1092530" cy="1030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5761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517AA22E-D717-5D44-86A6-D999AE4522D1}"/>
              </a:ext>
            </a:extLst>
          </p:cNvPr>
          <p:cNvSpPr/>
          <p:nvPr/>
        </p:nvSpPr>
        <p:spPr>
          <a:xfrm>
            <a:off x="681735" y="6118751"/>
            <a:ext cx="4171335" cy="300082"/>
          </a:xfrm>
          <a:prstGeom prst="rect">
            <a:avLst/>
          </a:prstGeom>
        </p:spPr>
        <p:txBody>
          <a:bodyPr wrap="none">
            <a:spAutoFit/>
          </a:bodyPr>
          <a:lstStyle/>
          <a:p>
            <a:r>
              <a:rPr lang="zh-CN" altLang="en-US" sz="1350" kern="100" dirty="0">
                <a:ea typeface="宋体" panose="02010600030101010101" pitchFamily="2" charset="-122"/>
                <a:cs typeface="Times New Roman" panose="02020603050405020304" pitchFamily="18" charset="0"/>
              </a:rPr>
              <a:t>图</a:t>
            </a:r>
            <a:r>
              <a:rPr lang="en-US" altLang="zh-CN" sz="1350" kern="100" dirty="0">
                <a:latin typeface="Times New Roman" panose="02020603050405020304" pitchFamily="18" charset="0"/>
                <a:ea typeface="宋体" panose="02010600030101010101" pitchFamily="2" charset="-122"/>
                <a:cs typeface="Times New Roman" panose="02020603050405020304" pitchFamily="18" charset="0"/>
              </a:rPr>
              <a:t>1</a:t>
            </a:r>
            <a:r>
              <a:rPr lang="zh-CN" altLang="en-US" sz="1350" kern="100" dirty="0">
                <a:latin typeface="Times New Roman" panose="02020603050405020304" pitchFamily="18" charset="0"/>
                <a:ea typeface="宋体" panose="02010600030101010101" pitchFamily="2" charset="-122"/>
                <a:cs typeface="Times New Roman" panose="02020603050405020304" pitchFamily="18" charset="0"/>
              </a:rPr>
              <a:t> </a:t>
            </a:r>
            <a:r>
              <a:rPr lang="zh-CN" altLang="zh-CN" sz="1350" kern="100" dirty="0">
                <a:ea typeface="宋体" panose="02010600030101010101" pitchFamily="2" charset="-122"/>
                <a:cs typeface="Times New Roman" panose="02020603050405020304" pitchFamily="18" charset="0"/>
              </a:rPr>
              <a:t>鄂尔多斯地块西南缘地质构造格架与工作区位置</a:t>
            </a:r>
            <a:r>
              <a:rPr lang="zh-CN" altLang="zh-CN" sz="1350" dirty="0"/>
              <a:t> </a:t>
            </a:r>
            <a:endParaRPr lang="zh-CN" altLang="en-US" sz="1350" dirty="0"/>
          </a:p>
        </p:txBody>
      </p:sp>
      <p:sp>
        <p:nvSpPr>
          <p:cNvPr id="15" name="矩形 14">
            <a:extLst>
              <a:ext uri="{FF2B5EF4-FFF2-40B4-BE49-F238E27FC236}">
                <a16:creationId xmlns:a16="http://schemas.microsoft.com/office/drawing/2014/main" id="{ABD6CC36-6F6E-C74A-8B49-05AAF968A348}"/>
              </a:ext>
            </a:extLst>
          </p:cNvPr>
          <p:cNvSpPr/>
          <p:nvPr/>
        </p:nvSpPr>
        <p:spPr>
          <a:xfrm>
            <a:off x="1162885" y="145683"/>
            <a:ext cx="2954655" cy="923330"/>
          </a:xfrm>
          <a:prstGeom prst="rect">
            <a:avLst/>
          </a:prstGeom>
        </p:spPr>
        <p:txBody>
          <a:bodyPr wrap="none">
            <a:spAutoFit/>
          </a:bodyPr>
          <a:lstStyle/>
          <a:p>
            <a:pPr algn="just">
              <a:lnSpc>
                <a:spcPct val="150000"/>
              </a:lnSpc>
              <a:spcBef>
                <a:spcPct val="0"/>
              </a:spcBef>
            </a:pPr>
            <a:r>
              <a:rPr lang="zh-CN" altLang="en-US"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rPr>
              <a:t>一、</a:t>
            </a:r>
            <a:r>
              <a:rPr lang="zh-CN" altLang="en-US" sz="3600" dirty="0">
                <a:solidFill>
                  <a:srgbClr val="FF9933"/>
                </a:solidFill>
                <a:latin typeface="SimHei" panose="02010609060101010101" pitchFamily="49" charset="-122"/>
                <a:ea typeface="SimHei" panose="02010609060101010101" pitchFamily="49" charset="-122"/>
              </a:rPr>
              <a:t>项目概况</a:t>
            </a:r>
            <a:endParaRPr lang="en-US" altLang="zh-CN" sz="3600" b="1" dirty="0">
              <a:solidFill>
                <a:srgbClr val="FF9933"/>
              </a:solidFill>
              <a:latin typeface="SimHei" panose="02010609060101010101" pitchFamily="49" charset="-122"/>
              <a:ea typeface="SimHei" panose="02010609060101010101" pitchFamily="49" charset="-122"/>
            </a:endParaRPr>
          </a:p>
        </p:txBody>
      </p:sp>
      <p:sp>
        <p:nvSpPr>
          <p:cNvPr id="19" name="Text Box 114"/>
          <p:cNvSpPr txBox="1">
            <a:spLocks noChangeArrowheads="1"/>
          </p:cNvSpPr>
          <p:nvPr/>
        </p:nvSpPr>
        <p:spPr bwMode="auto">
          <a:xfrm>
            <a:off x="272770" y="1160952"/>
            <a:ext cx="2340705" cy="461665"/>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defRPr/>
            </a:pPr>
            <a:r>
              <a:rPr lang="zh-CN" altLang="en-US" sz="2400" b="1" dirty="0">
                <a:solidFill>
                  <a:srgbClr val="FF6600"/>
                </a:solidFill>
                <a:latin typeface="黑体" pitchFamily="49" charset="-122"/>
                <a:ea typeface="黑体" pitchFamily="49" charset="-122"/>
              </a:rPr>
              <a:t>◆</a:t>
            </a:r>
            <a:r>
              <a:rPr lang="zh-CN" altLang="en-US" sz="2400" dirty="0">
                <a:solidFill>
                  <a:srgbClr val="FF9933"/>
                </a:solidFill>
                <a:latin typeface="SimHei" panose="02010609060101010101" pitchFamily="49" charset="-122"/>
                <a:ea typeface="SimHei" panose="02010609060101010101" pitchFamily="49" charset="-122"/>
              </a:rPr>
              <a:t>区域地质背景</a:t>
            </a:r>
            <a:endParaRPr lang="zh-CN" altLang="en-US" sz="2400" b="1" dirty="0">
              <a:solidFill>
                <a:srgbClr val="FF6600"/>
              </a:solidFill>
              <a:latin typeface="黑体" pitchFamily="49" charset="-122"/>
              <a:ea typeface="黑体" pitchFamily="49" charset="-122"/>
            </a:endParaRPr>
          </a:p>
        </p:txBody>
      </p:sp>
      <p:sp>
        <p:nvSpPr>
          <p:cNvPr id="32" name="Text Box 114">
            <a:extLst>
              <a:ext uri="{FF2B5EF4-FFF2-40B4-BE49-F238E27FC236}">
                <a16:creationId xmlns:a16="http://schemas.microsoft.com/office/drawing/2014/main" id="{87C56B87-9358-2E48-87CF-5CBC3DCD7D09}"/>
              </a:ext>
            </a:extLst>
          </p:cNvPr>
          <p:cNvSpPr txBox="1">
            <a:spLocks noChangeArrowheads="1"/>
          </p:cNvSpPr>
          <p:nvPr/>
        </p:nvSpPr>
        <p:spPr bwMode="auto">
          <a:xfrm>
            <a:off x="6376599" y="1479333"/>
            <a:ext cx="1725152" cy="461665"/>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defRPr/>
            </a:pPr>
            <a:r>
              <a:rPr lang="zh-CN" altLang="en-US" sz="2400" b="1" dirty="0">
                <a:solidFill>
                  <a:srgbClr val="FF6600"/>
                </a:solidFill>
                <a:latin typeface="黑体" pitchFamily="49" charset="-122"/>
                <a:ea typeface="黑体" pitchFamily="49" charset="-122"/>
              </a:rPr>
              <a:t>◆</a:t>
            </a:r>
            <a:r>
              <a:rPr lang="zh-CN" altLang="en-US" sz="2400" dirty="0">
                <a:solidFill>
                  <a:srgbClr val="FF9933"/>
                </a:solidFill>
                <a:latin typeface="SimHei" panose="02010609060101010101" pitchFamily="49" charset="-122"/>
                <a:ea typeface="SimHei" panose="02010609060101010101" pitchFamily="49" charset="-122"/>
              </a:rPr>
              <a:t>研究现状</a:t>
            </a:r>
            <a:endParaRPr lang="zh-CN" altLang="en-US" sz="2400" b="1" dirty="0">
              <a:solidFill>
                <a:srgbClr val="FF6600"/>
              </a:solidFill>
              <a:latin typeface="黑体" pitchFamily="49" charset="-122"/>
              <a:ea typeface="黑体" pitchFamily="49" charset="-122"/>
            </a:endParaRPr>
          </a:p>
        </p:txBody>
      </p:sp>
      <p:sp>
        <p:nvSpPr>
          <p:cNvPr id="3" name="文本框 2">
            <a:extLst>
              <a:ext uri="{FF2B5EF4-FFF2-40B4-BE49-F238E27FC236}">
                <a16:creationId xmlns:a16="http://schemas.microsoft.com/office/drawing/2014/main" id="{3AAFA5B6-C437-484E-B2EF-FB22ED338DD2}"/>
              </a:ext>
            </a:extLst>
          </p:cNvPr>
          <p:cNvSpPr txBox="1"/>
          <p:nvPr/>
        </p:nvSpPr>
        <p:spPr>
          <a:xfrm>
            <a:off x="5425130" y="5378667"/>
            <a:ext cx="3611862" cy="1200329"/>
          </a:xfrm>
          <a:prstGeom prst="rect">
            <a:avLst/>
          </a:prstGeom>
          <a:noFill/>
        </p:spPr>
        <p:txBody>
          <a:bodyPr wrap="square" rtlCol="0">
            <a:spAutoFit/>
          </a:bodyPr>
          <a:lstStyle/>
          <a:p>
            <a:pPr marL="285750" indent="-285750">
              <a:lnSpc>
                <a:spcPct val="150000"/>
              </a:lnSpc>
              <a:buFont typeface="Wingdings" pitchFamily="2" charset="2"/>
              <a:buChar char="u"/>
            </a:pPr>
            <a:r>
              <a:rPr lang="zh-CN" altLang="en-US" sz="2400" b="1" dirty="0">
                <a:solidFill>
                  <a:schemeClr val="accent1">
                    <a:lumMod val="50000"/>
                  </a:schemeClr>
                </a:solidFill>
                <a:latin typeface="SimHei" panose="02010609060101010101" pitchFamily="49" charset="-122"/>
                <a:ea typeface="SimHei" panose="02010609060101010101" pitchFamily="49" charset="-122"/>
                <a:cs typeface="Times New Roman" panose="02020603050405020304" pitchFamily="18" charset="0"/>
              </a:rPr>
              <a:t>原先认为</a:t>
            </a:r>
            <a:r>
              <a:rPr lang="zh-CN" altLang="zh-CN" sz="2400"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志留</a:t>
            </a:r>
            <a:r>
              <a:rPr lang="en-US" altLang="zh-CN" sz="2400"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a:t>
            </a:r>
            <a:r>
              <a:rPr lang="zh-CN" altLang="zh-CN" sz="2400"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泥盆系</a:t>
            </a:r>
            <a:endParaRPr lang="en-US" altLang="zh-CN" sz="2400" b="1" dirty="0">
              <a:solidFill>
                <a:srgbClr val="FF0000"/>
              </a:solidFill>
              <a:latin typeface="SimHei" panose="02010609060101010101" pitchFamily="49" charset="-122"/>
              <a:ea typeface="SimHei" panose="02010609060101010101" pitchFamily="49" charset="-122"/>
              <a:cs typeface="Times New Roman" panose="02020603050405020304" pitchFamily="18" charset="0"/>
            </a:endParaRPr>
          </a:p>
          <a:p>
            <a:pPr marL="285750" indent="-285750">
              <a:lnSpc>
                <a:spcPct val="150000"/>
              </a:lnSpc>
              <a:buFont typeface="Wingdings" pitchFamily="2" charset="2"/>
              <a:buChar char="u"/>
            </a:pPr>
            <a:r>
              <a:rPr lang="zh-CN" altLang="en-US" sz="2400" b="1" dirty="0">
                <a:solidFill>
                  <a:schemeClr val="accent1">
                    <a:lumMod val="50000"/>
                  </a:schemeClr>
                </a:solidFill>
                <a:latin typeface="SimHei" panose="02010609060101010101" pitchFamily="49" charset="-122"/>
                <a:ea typeface="SimHei" panose="02010609060101010101" pitchFamily="49" charset="-122"/>
                <a:cs typeface="Times New Roman" panose="02020603050405020304" pitchFamily="18" charset="0"/>
              </a:rPr>
              <a:t>同沉积期</a:t>
            </a:r>
            <a:r>
              <a:rPr lang="zh-CN" altLang="en-US" sz="2400"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构造环境？</a:t>
            </a:r>
            <a:endParaRPr lang="en-US" altLang="zh-CN" sz="2400" b="1" dirty="0">
              <a:solidFill>
                <a:srgbClr val="FF0000"/>
              </a:solidFill>
              <a:latin typeface="SimHei" panose="02010609060101010101" pitchFamily="49" charset="-122"/>
              <a:ea typeface="SimHei" panose="02010609060101010101" pitchFamily="49" charset="-122"/>
              <a:cs typeface="Times New Roman" panose="02020603050405020304" pitchFamily="18" charset="0"/>
            </a:endParaRPr>
          </a:p>
        </p:txBody>
      </p:sp>
      <p:sp>
        <p:nvSpPr>
          <p:cNvPr id="18" name="文本框 2">
            <a:extLst>
              <a:ext uri="{FF2B5EF4-FFF2-40B4-BE49-F238E27FC236}">
                <a16:creationId xmlns:a16="http://schemas.microsoft.com/office/drawing/2014/main" id="{9650E957-0854-E04A-B721-D68303142AB7}"/>
              </a:ext>
            </a:extLst>
          </p:cNvPr>
          <p:cNvSpPr txBox="1">
            <a:spLocks noChangeArrowheads="1"/>
          </p:cNvSpPr>
          <p:nvPr/>
        </p:nvSpPr>
        <p:spPr bwMode="auto">
          <a:xfrm>
            <a:off x="4572000" y="370580"/>
            <a:ext cx="30765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800" b="1" dirty="0">
                <a:solidFill>
                  <a:srgbClr val="0000FF"/>
                </a:solidFill>
                <a:latin typeface="Times New Roman" panose="02020603050405020304" pitchFamily="18" charset="0"/>
                <a:ea typeface="黑体" panose="02010609060101010101" pitchFamily="49" charset="-122"/>
              </a:rPr>
              <a:t>—</a:t>
            </a:r>
            <a:r>
              <a:rPr lang="zh-CN" altLang="en-US" sz="2800" b="1" dirty="0">
                <a:solidFill>
                  <a:srgbClr val="0000CC"/>
                </a:solidFill>
                <a:latin typeface="黑体" panose="02010609060101010101" pitchFamily="49" charset="-122"/>
                <a:ea typeface="黑体" panose="02010609060101010101" pitchFamily="49" charset="-122"/>
              </a:rPr>
              <a:t>选题目的及意义</a:t>
            </a:r>
          </a:p>
        </p:txBody>
      </p:sp>
      <p:pic>
        <p:nvPicPr>
          <p:cNvPr id="20" name="Picture 35">
            <a:extLst>
              <a:ext uri="{FF2B5EF4-FFF2-40B4-BE49-F238E27FC236}">
                <a16:creationId xmlns:a16="http://schemas.microsoft.com/office/drawing/2014/main" id="{24921F7F-7374-FC4F-8B4D-05DE3AB38F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3712" y="2126043"/>
            <a:ext cx="3590925" cy="32027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401" y="1789889"/>
            <a:ext cx="5311813" cy="42683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图片 13">
            <a:extLst>
              <a:ext uri="{FF2B5EF4-FFF2-40B4-BE49-F238E27FC236}">
                <a16:creationId xmlns:a16="http://schemas.microsoft.com/office/drawing/2014/main" id="{27B1E047-4EED-4446-BF36-2ABAEE5FB1A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152583" y="38739"/>
            <a:ext cx="991417" cy="991417"/>
          </a:xfrm>
          <a:prstGeom prst="rect">
            <a:avLst/>
          </a:prstGeom>
          <a:noFill/>
          <a:ln>
            <a:noFill/>
          </a:ln>
        </p:spPr>
      </p:pic>
      <p:pic>
        <p:nvPicPr>
          <p:cNvPr id="17" name="Picture 30">
            <a:extLst>
              <a:ext uri="{FF2B5EF4-FFF2-40B4-BE49-F238E27FC236}">
                <a16:creationId xmlns:a16="http://schemas.microsoft.com/office/drawing/2014/main" id="{A5ED1F5B-87AC-1944-A240-FE92FCA6847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
            <a:ext cx="1092530" cy="1030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1" name="直接连接符 7">
            <a:extLst>
              <a:ext uri="{FF2B5EF4-FFF2-40B4-BE49-F238E27FC236}">
                <a16:creationId xmlns:a16="http://schemas.microsoft.com/office/drawing/2014/main" id="{ADED926F-0B2E-C148-BBF9-14B5EC696ED6}"/>
              </a:ext>
            </a:extLst>
          </p:cNvPr>
          <p:cNvCxnSpPr>
            <a:cxnSpLocks noChangeShapeType="1"/>
          </p:cNvCxnSpPr>
          <p:nvPr/>
        </p:nvCxnSpPr>
        <p:spPr bwMode="auto">
          <a:xfrm>
            <a:off x="0" y="1066387"/>
            <a:ext cx="9144000" cy="0"/>
          </a:xfrm>
          <a:prstGeom prst="line">
            <a:avLst/>
          </a:prstGeom>
          <a:noFill/>
          <a:ln w="38100" cmpd="dbl" algn="ctr">
            <a:solidFill>
              <a:srgbClr val="C00000"/>
            </a:solidFill>
            <a:round/>
            <a:headEn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14692089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2">
            <a:extLst>
              <a:ext uri="{FF2B5EF4-FFF2-40B4-BE49-F238E27FC236}">
                <a16:creationId xmlns:a16="http://schemas.microsoft.com/office/drawing/2014/main" id="{DCB9F3BC-CD9F-E040-BB3F-CB86A931886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565" r="11771"/>
          <a:stretch/>
        </p:blipFill>
        <p:spPr bwMode="auto">
          <a:xfrm>
            <a:off x="6177063" y="1748808"/>
            <a:ext cx="2762655" cy="4905352"/>
          </a:xfrm>
          <a:prstGeom prst="rect">
            <a:avLst/>
          </a:prstGeom>
          <a:noFill/>
          <a:ln w="12700">
            <a:solidFill>
              <a:srgbClr val="CC3300"/>
            </a:solidFill>
            <a:miter lim="800000"/>
            <a:headEnd/>
            <a:tailEnd/>
          </a:ln>
          <a:extLst>
            <a:ext uri="{909E8E84-426E-40DD-AFC4-6F175D3DCCD1}">
              <a14:hiddenFill xmlns:a14="http://schemas.microsoft.com/office/drawing/2010/main">
                <a:solidFill>
                  <a:srgbClr val="FFFFFF"/>
                </a:solidFill>
              </a14:hiddenFill>
            </a:ext>
          </a:extLst>
        </p:spPr>
      </p:pic>
      <p:sp>
        <p:nvSpPr>
          <p:cNvPr id="8" name="矩形 1">
            <a:extLst>
              <a:ext uri="{FF2B5EF4-FFF2-40B4-BE49-F238E27FC236}">
                <a16:creationId xmlns:a16="http://schemas.microsoft.com/office/drawing/2014/main" id="{AC0217EE-8084-DA4E-A7D4-18F3A6F904A6}"/>
              </a:ext>
            </a:extLst>
          </p:cNvPr>
          <p:cNvSpPr>
            <a:spLocks noChangeArrowheads="1"/>
          </p:cNvSpPr>
          <p:nvPr/>
        </p:nvSpPr>
        <p:spPr bwMode="auto">
          <a:xfrm>
            <a:off x="350195" y="1739080"/>
            <a:ext cx="5719865" cy="2895402"/>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lIns="94500" tIns="62100" rIns="94500" bIns="62100">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just">
              <a:lnSpc>
                <a:spcPct val="150000"/>
              </a:lnSpc>
              <a:spcBef>
                <a:spcPct val="0"/>
              </a:spcBef>
            </a:pPr>
            <a:r>
              <a:rPr lang="zh-CN" altLang="en-US" sz="1800" b="1" dirty="0">
                <a:solidFill>
                  <a:srgbClr val="0000FF"/>
                </a:solidFill>
                <a:latin typeface="Times New Roman" panose="02020603050405020304" pitchFamily="18" charset="0"/>
                <a:cs typeface="Times New Roman" panose="02020603050405020304" pitchFamily="18" charset="0"/>
              </a:rPr>
              <a:t>主要研究内容：</a:t>
            </a:r>
            <a:r>
              <a:rPr lang="zh-CN" altLang="en-US" sz="2000" b="1" dirty="0"/>
              <a:t>选择北祁连东北缘南华山香黄沟露头剖面，通过野外地质剖面勘测和沉积学研究，重点开展不同层段砂岩样品的</a:t>
            </a:r>
            <a:r>
              <a:rPr lang="zh-CN" altLang="en-US" sz="2000" b="1" dirty="0">
                <a:solidFill>
                  <a:srgbClr val="FF0000"/>
                </a:solidFill>
              </a:rPr>
              <a:t>碎屑锆石</a:t>
            </a:r>
            <a:r>
              <a:rPr lang="en-US" altLang="zh-CN" sz="2000" b="1" dirty="0">
                <a:solidFill>
                  <a:srgbClr val="FF0000"/>
                </a:solidFill>
              </a:rPr>
              <a:t>U-Pb</a:t>
            </a:r>
            <a:r>
              <a:rPr lang="zh-CN" altLang="en-US" sz="2000" b="1" dirty="0">
                <a:solidFill>
                  <a:srgbClr val="FF0000"/>
                </a:solidFill>
              </a:rPr>
              <a:t>年代学研究</a:t>
            </a:r>
            <a:r>
              <a:rPr lang="zh-CN" altLang="en-US" sz="2000" b="1" dirty="0"/>
              <a:t>和</a:t>
            </a:r>
            <a:r>
              <a:rPr lang="zh-CN" altLang="en-US" sz="2000" b="1" dirty="0">
                <a:solidFill>
                  <a:srgbClr val="FF0000"/>
                </a:solidFill>
              </a:rPr>
              <a:t>沉积物源示踪</a:t>
            </a:r>
            <a:r>
              <a:rPr lang="zh-CN" altLang="en-US" sz="2000" b="1" dirty="0"/>
              <a:t>。</a:t>
            </a:r>
            <a:r>
              <a:rPr lang="zh-CN" altLang="zh-CN" sz="2000" b="1" dirty="0"/>
              <a:t>通过测试样品的锆石</a:t>
            </a:r>
            <a:r>
              <a:rPr lang="en-US" altLang="zh-CN" sz="2000" b="1" dirty="0"/>
              <a:t>U-Pb</a:t>
            </a:r>
            <a:r>
              <a:rPr lang="zh-CN" altLang="zh-CN" sz="2000" b="1" dirty="0"/>
              <a:t>年龄分析，明确该套岩石地层单元的</a:t>
            </a:r>
            <a:r>
              <a:rPr lang="zh-CN" altLang="zh-CN" sz="2000" b="1" dirty="0">
                <a:solidFill>
                  <a:srgbClr val="FF0000"/>
                </a:solidFill>
              </a:rPr>
              <a:t>时代归属</a:t>
            </a:r>
            <a:r>
              <a:rPr lang="zh-CN" altLang="zh-CN" sz="2000" b="1" dirty="0"/>
              <a:t>；锆石</a:t>
            </a:r>
            <a:r>
              <a:rPr lang="en-US" altLang="zh-CN" sz="2000" b="1" dirty="0"/>
              <a:t>U-Pb</a:t>
            </a:r>
            <a:r>
              <a:rPr lang="zh-CN" altLang="zh-CN" sz="2000" b="1" dirty="0"/>
              <a:t>年龄谱区域对比</a:t>
            </a:r>
            <a:r>
              <a:rPr lang="zh-CN" altLang="en-US" sz="2000" b="1" dirty="0"/>
              <a:t>，</a:t>
            </a:r>
            <a:r>
              <a:rPr lang="zh-CN" altLang="zh-CN" sz="2000" b="1" dirty="0"/>
              <a:t>探讨</a:t>
            </a:r>
            <a:r>
              <a:rPr lang="zh-CN" altLang="zh-CN" sz="2000" b="1" dirty="0">
                <a:solidFill>
                  <a:srgbClr val="FF0000"/>
                </a:solidFill>
              </a:rPr>
              <a:t>沉积物源环境</a:t>
            </a:r>
            <a:r>
              <a:rPr lang="zh-CN" altLang="en-US" sz="2000" b="1" dirty="0"/>
              <a:t>。</a:t>
            </a:r>
          </a:p>
        </p:txBody>
      </p:sp>
      <p:sp>
        <p:nvSpPr>
          <p:cNvPr id="13" name="Text Box 114">
            <a:extLst>
              <a:ext uri="{FF2B5EF4-FFF2-40B4-BE49-F238E27FC236}">
                <a16:creationId xmlns:a16="http://schemas.microsoft.com/office/drawing/2014/main" id="{33C18F5B-1566-944D-BDAD-67386A6AB2C2}"/>
              </a:ext>
            </a:extLst>
          </p:cNvPr>
          <p:cNvSpPr txBox="1">
            <a:spLocks noChangeArrowheads="1"/>
          </p:cNvSpPr>
          <p:nvPr/>
        </p:nvSpPr>
        <p:spPr bwMode="auto">
          <a:xfrm>
            <a:off x="6074711" y="1250156"/>
            <a:ext cx="1539204" cy="415498"/>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defRPr/>
            </a:pPr>
            <a:r>
              <a:rPr lang="zh-CN" altLang="en-US" sz="2100" b="1" dirty="0">
                <a:solidFill>
                  <a:srgbClr val="FF6600"/>
                </a:solidFill>
                <a:latin typeface="黑体" pitchFamily="49" charset="-122"/>
                <a:ea typeface="黑体" pitchFamily="49" charset="-122"/>
              </a:rPr>
              <a:t>◆技术路线</a:t>
            </a:r>
          </a:p>
        </p:txBody>
      </p:sp>
      <p:sp>
        <p:nvSpPr>
          <p:cNvPr id="11" name="Text Box 114">
            <a:extLst>
              <a:ext uri="{FF2B5EF4-FFF2-40B4-BE49-F238E27FC236}">
                <a16:creationId xmlns:a16="http://schemas.microsoft.com/office/drawing/2014/main" id="{E5081082-7A8B-0E43-B865-005E4D3E6750}"/>
              </a:ext>
            </a:extLst>
          </p:cNvPr>
          <p:cNvSpPr txBox="1">
            <a:spLocks noChangeArrowheads="1"/>
          </p:cNvSpPr>
          <p:nvPr/>
        </p:nvSpPr>
        <p:spPr bwMode="auto">
          <a:xfrm>
            <a:off x="429376" y="1277496"/>
            <a:ext cx="1539204" cy="415498"/>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defRPr/>
            </a:pPr>
            <a:r>
              <a:rPr lang="zh-CN" altLang="en-US" sz="2100" b="1" dirty="0">
                <a:solidFill>
                  <a:srgbClr val="FF6600"/>
                </a:solidFill>
                <a:latin typeface="黑体" pitchFamily="49" charset="-122"/>
                <a:ea typeface="黑体" pitchFamily="49" charset="-122"/>
              </a:rPr>
              <a:t>◆研究内容</a:t>
            </a:r>
          </a:p>
        </p:txBody>
      </p:sp>
      <p:sp>
        <p:nvSpPr>
          <p:cNvPr id="12" name="矩形 11">
            <a:extLst>
              <a:ext uri="{FF2B5EF4-FFF2-40B4-BE49-F238E27FC236}">
                <a16:creationId xmlns:a16="http://schemas.microsoft.com/office/drawing/2014/main" id="{A78979EF-5FD8-F343-8E9E-84F069BDDC2C}"/>
              </a:ext>
            </a:extLst>
          </p:cNvPr>
          <p:cNvSpPr/>
          <p:nvPr/>
        </p:nvSpPr>
        <p:spPr>
          <a:xfrm>
            <a:off x="1085061" y="184595"/>
            <a:ext cx="2954655" cy="793487"/>
          </a:xfrm>
          <a:prstGeom prst="rect">
            <a:avLst/>
          </a:prstGeom>
        </p:spPr>
        <p:txBody>
          <a:bodyPr wrap="none">
            <a:spAutoFit/>
          </a:bodyPr>
          <a:lstStyle/>
          <a:p>
            <a:pPr algn="just">
              <a:lnSpc>
                <a:spcPct val="150000"/>
              </a:lnSpc>
              <a:spcBef>
                <a:spcPct val="0"/>
              </a:spcBef>
            </a:pPr>
            <a:r>
              <a:rPr lang="zh-CN" altLang="en-US"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rPr>
              <a:t>一、</a:t>
            </a:r>
            <a:r>
              <a:rPr lang="zh-CN" altLang="en-US" sz="3600" dirty="0">
                <a:solidFill>
                  <a:srgbClr val="FF9933"/>
                </a:solidFill>
                <a:latin typeface="SimHei" panose="02010609060101010101" pitchFamily="49" charset="-122"/>
                <a:ea typeface="SimHei" panose="02010609060101010101" pitchFamily="49" charset="-122"/>
              </a:rPr>
              <a:t>项目概况</a:t>
            </a:r>
            <a:endParaRPr lang="en-US" altLang="zh-CN" sz="3600" b="1" dirty="0">
              <a:solidFill>
                <a:srgbClr val="FF9933"/>
              </a:solidFill>
              <a:latin typeface="SimHei" panose="02010609060101010101" pitchFamily="49" charset="-122"/>
              <a:ea typeface="SimHei" panose="02010609060101010101" pitchFamily="49" charset="-122"/>
            </a:endParaRPr>
          </a:p>
        </p:txBody>
      </p:sp>
      <p:sp>
        <p:nvSpPr>
          <p:cNvPr id="18" name="文本框 2">
            <a:extLst>
              <a:ext uri="{FF2B5EF4-FFF2-40B4-BE49-F238E27FC236}">
                <a16:creationId xmlns:a16="http://schemas.microsoft.com/office/drawing/2014/main" id="{FCF4479B-C4A8-3741-A42F-647691CE22A5}"/>
              </a:ext>
            </a:extLst>
          </p:cNvPr>
          <p:cNvSpPr txBox="1">
            <a:spLocks noChangeArrowheads="1"/>
          </p:cNvSpPr>
          <p:nvPr/>
        </p:nvSpPr>
        <p:spPr bwMode="auto">
          <a:xfrm>
            <a:off x="4045388" y="407546"/>
            <a:ext cx="401404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800" b="1" dirty="0">
                <a:solidFill>
                  <a:srgbClr val="0000FF"/>
                </a:solidFill>
                <a:latin typeface="Times New Roman" panose="02020603050405020304" pitchFamily="18" charset="0"/>
                <a:ea typeface="黑体" panose="02010609060101010101" pitchFamily="49" charset="-122"/>
              </a:rPr>
              <a:t>—</a:t>
            </a:r>
            <a:r>
              <a:rPr lang="zh-CN" altLang="en-US" sz="2800" b="1" dirty="0">
                <a:solidFill>
                  <a:srgbClr val="0000CC"/>
                </a:solidFill>
                <a:latin typeface="黑体" panose="02010609060101010101" pitchFamily="49" charset="-122"/>
                <a:ea typeface="黑体" panose="02010609060101010101" pitchFamily="49" charset="-122"/>
              </a:rPr>
              <a:t>研究内容与技术路线</a:t>
            </a:r>
          </a:p>
        </p:txBody>
      </p:sp>
      <p:sp>
        <p:nvSpPr>
          <p:cNvPr id="10" name="矩形 9">
            <a:extLst>
              <a:ext uri="{FF2B5EF4-FFF2-40B4-BE49-F238E27FC236}">
                <a16:creationId xmlns:a16="http://schemas.microsoft.com/office/drawing/2014/main" id="{9AD3A448-A843-4543-9426-49FCB7DD0982}"/>
              </a:ext>
            </a:extLst>
          </p:cNvPr>
          <p:cNvSpPr/>
          <p:nvPr/>
        </p:nvSpPr>
        <p:spPr>
          <a:xfrm>
            <a:off x="278445" y="4800723"/>
            <a:ext cx="5898619" cy="1590345"/>
          </a:xfrm>
          <a:prstGeom prst="rect">
            <a:avLst/>
          </a:prstGeom>
        </p:spPr>
        <p:txBody>
          <a:bodyPr wrap="square">
            <a:noAutofit/>
          </a:bodyPr>
          <a:lstStyle/>
          <a:p>
            <a:pPr>
              <a:lnSpc>
                <a:spcPct val="125000"/>
              </a:lnSpc>
            </a:pPr>
            <a:r>
              <a:rPr lang="zh-CN" altLang="en-US" sz="2100" b="1" dirty="0">
                <a:solidFill>
                  <a:srgbClr val="FF6600"/>
                </a:solidFill>
                <a:latin typeface="黑体" pitchFamily="49" charset="-122"/>
                <a:ea typeface="黑体" pitchFamily="49" charset="-122"/>
              </a:rPr>
              <a:t>◆拟解决的问题：</a:t>
            </a:r>
            <a:endParaRPr lang="en-US" altLang="zh-CN" sz="2100" b="1" dirty="0">
              <a:solidFill>
                <a:srgbClr val="FF6600"/>
              </a:solidFill>
              <a:latin typeface="黑体" pitchFamily="49" charset="-122"/>
              <a:ea typeface="黑体" pitchFamily="49" charset="-122"/>
            </a:endParaRPr>
          </a:p>
          <a:p>
            <a:pPr>
              <a:lnSpc>
                <a:spcPct val="125000"/>
              </a:lnSpc>
            </a:pPr>
            <a:r>
              <a:rPr lang="en-US" altLang="zh-CN" sz="2100" b="1" dirty="0">
                <a:solidFill>
                  <a:srgbClr val="3514F4"/>
                </a:solidFill>
                <a:latin typeface="Times New Roman" panose="02020603050405020304" pitchFamily="18" charset="0"/>
                <a:ea typeface="SimSun" panose="02010600030101010101" pitchFamily="2" charset="-122"/>
                <a:cs typeface="Times New Roman" panose="02020603050405020304" pitchFamily="18" charset="0"/>
              </a:rPr>
              <a:t>(1)</a:t>
            </a:r>
            <a:r>
              <a:rPr lang="zh-CN" altLang="en-US" sz="2100" dirty="0">
                <a:solidFill>
                  <a:srgbClr val="3514F4"/>
                </a:solidFill>
                <a:latin typeface="SimSun" panose="02010600030101010101" pitchFamily="2" charset="-122"/>
                <a:ea typeface="SimSun" panose="02010600030101010101" pitchFamily="2" charset="-122"/>
              </a:rPr>
              <a:t>香黄沟剖面磨拉石的</a:t>
            </a:r>
            <a:r>
              <a:rPr lang="zh-CN" altLang="en-US" sz="2100" b="1" dirty="0">
                <a:solidFill>
                  <a:srgbClr val="3514F4"/>
                </a:solidFill>
                <a:latin typeface="SimSun" panose="02010600030101010101" pitchFamily="2" charset="-122"/>
                <a:ea typeface="SimSun" panose="02010600030101010101" pitchFamily="2" charset="-122"/>
              </a:rPr>
              <a:t>沉积时代</a:t>
            </a:r>
            <a:r>
              <a:rPr lang="zh-CN" altLang="en-US" sz="2100" dirty="0">
                <a:solidFill>
                  <a:srgbClr val="3514F4"/>
                </a:solidFill>
                <a:latin typeface="SimSun" panose="02010600030101010101" pitchFamily="2" charset="-122"/>
                <a:ea typeface="SimSun" panose="02010600030101010101" pitchFamily="2" charset="-122"/>
              </a:rPr>
              <a:t>和</a:t>
            </a:r>
            <a:r>
              <a:rPr lang="zh-CN" altLang="en-US" sz="2100" b="1" dirty="0">
                <a:solidFill>
                  <a:srgbClr val="3514F4"/>
                </a:solidFill>
                <a:latin typeface="SimSun" panose="02010600030101010101" pitchFamily="2" charset="-122"/>
                <a:ea typeface="SimSun" panose="02010600030101010101" pitchFamily="2" charset="-122"/>
              </a:rPr>
              <a:t>沉积物源特征</a:t>
            </a:r>
            <a:endParaRPr lang="en-US" altLang="zh-CN" sz="2100" dirty="0">
              <a:solidFill>
                <a:srgbClr val="3514F4"/>
              </a:solidFill>
              <a:latin typeface="SimSun" panose="02010600030101010101" pitchFamily="2" charset="-122"/>
              <a:ea typeface="SimSun" panose="02010600030101010101" pitchFamily="2" charset="-122"/>
            </a:endParaRPr>
          </a:p>
          <a:p>
            <a:pPr>
              <a:lnSpc>
                <a:spcPct val="125000"/>
              </a:lnSpc>
            </a:pPr>
            <a:r>
              <a:rPr lang="en-US" altLang="zh-CN" sz="2100" b="1" dirty="0">
                <a:solidFill>
                  <a:srgbClr val="3514F4"/>
                </a:solidFill>
                <a:latin typeface="Times New Roman" panose="02020603050405020304" pitchFamily="18" charset="0"/>
                <a:ea typeface="SimSun" panose="02010600030101010101" pitchFamily="2" charset="-122"/>
                <a:cs typeface="Times New Roman" panose="02020603050405020304" pitchFamily="18" charset="0"/>
              </a:rPr>
              <a:t>(2)</a:t>
            </a:r>
            <a:r>
              <a:rPr lang="zh-CN" altLang="en-US" sz="2100" dirty="0">
                <a:solidFill>
                  <a:srgbClr val="3514F4"/>
                </a:solidFill>
                <a:latin typeface="SimSun" panose="02010600030101010101" pitchFamily="2" charset="-122"/>
                <a:ea typeface="SimSun" panose="02010600030101010101" pitchFamily="2" charset="-122"/>
              </a:rPr>
              <a:t>香黄沟剖面</a:t>
            </a:r>
            <a:r>
              <a:rPr lang="zh-CN" altLang="en-US" sz="2100" b="1" dirty="0">
                <a:solidFill>
                  <a:srgbClr val="3514F4"/>
                </a:solidFill>
                <a:latin typeface="SimSun" panose="02010600030101010101" pitchFamily="2" charset="-122"/>
                <a:ea typeface="SimSun" panose="02010600030101010101" pitchFamily="2" charset="-122"/>
              </a:rPr>
              <a:t>沉积物源</a:t>
            </a:r>
            <a:r>
              <a:rPr lang="en-US" altLang="zh-CN" sz="2100" b="1" dirty="0">
                <a:solidFill>
                  <a:srgbClr val="3514F4"/>
                </a:solidFill>
                <a:latin typeface="SimSun" panose="02010600030101010101" pitchFamily="2" charset="-122"/>
                <a:ea typeface="SimSun" panose="02010600030101010101" pitchFamily="2" charset="-122"/>
              </a:rPr>
              <a:t>-</a:t>
            </a:r>
            <a:r>
              <a:rPr lang="zh-CN" altLang="en-US" sz="2100" b="1" dirty="0">
                <a:solidFill>
                  <a:srgbClr val="3514F4"/>
                </a:solidFill>
                <a:latin typeface="SimSun" panose="02010600030101010101" pitchFamily="2" charset="-122"/>
                <a:ea typeface="SimSun" panose="02010600030101010101" pitchFamily="2" charset="-122"/>
              </a:rPr>
              <a:t>环境</a:t>
            </a:r>
            <a:r>
              <a:rPr lang="zh-CN" altLang="en-US" sz="2100" dirty="0">
                <a:solidFill>
                  <a:srgbClr val="3514F4"/>
                </a:solidFill>
                <a:latin typeface="SimSun" panose="02010600030101010101" pitchFamily="2" charset="-122"/>
                <a:ea typeface="SimSun" panose="02010600030101010101" pitchFamily="2" charset="-122"/>
              </a:rPr>
              <a:t>及其</a:t>
            </a:r>
            <a:r>
              <a:rPr lang="zh-CN" altLang="en-US" sz="2100" b="1" dirty="0">
                <a:solidFill>
                  <a:srgbClr val="3514F4"/>
                </a:solidFill>
                <a:latin typeface="SimSun" panose="02010600030101010101" pitchFamily="2" charset="-122"/>
                <a:ea typeface="SimSun" panose="02010600030101010101" pitchFamily="2" charset="-122"/>
              </a:rPr>
              <a:t>与相邻造山带构造演化的关系</a:t>
            </a:r>
            <a:r>
              <a:rPr lang="zh-CN" altLang="en-US" sz="2100" dirty="0">
                <a:solidFill>
                  <a:srgbClr val="3514F4"/>
                </a:solidFill>
                <a:latin typeface="SimSun" panose="02010600030101010101" pitchFamily="2" charset="-122"/>
                <a:ea typeface="SimSun" panose="02010600030101010101" pitchFamily="2" charset="-122"/>
              </a:rPr>
              <a:t>。</a:t>
            </a:r>
            <a:endParaRPr lang="zh-CN" altLang="en-US" sz="2100" dirty="0">
              <a:solidFill>
                <a:srgbClr val="3514F4"/>
              </a:solidFill>
            </a:endParaRPr>
          </a:p>
        </p:txBody>
      </p:sp>
      <p:pic>
        <p:nvPicPr>
          <p:cNvPr id="16" name="图片 15">
            <a:extLst>
              <a:ext uri="{FF2B5EF4-FFF2-40B4-BE49-F238E27FC236}">
                <a16:creationId xmlns:a16="http://schemas.microsoft.com/office/drawing/2014/main" id="{27B1E047-4EED-4446-BF36-2ABAEE5FB1A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52583" y="38739"/>
            <a:ext cx="991417" cy="991417"/>
          </a:xfrm>
          <a:prstGeom prst="rect">
            <a:avLst/>
          </a:prstGeom>
          <a:noFill/>
          <a:ln>
            <a:noFill/>
          </a:ln>
        </p:spPr>
      </p:pic>
      <p:pic>
        <p:nvPicPr>
          <p:cNvPr id="19" name="Picture 30">
            <a:extLst>
              <a:ext uri="{FF2B5EF4-FFF2-40B4-BE49-F238E27FC236}">
                <a16:creationId xmlns:a16="http://schemas.microsoft.com/office/drawing/2014/main" id="{A5ED1F5B-87AC-1944-A240-FE92FCA684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
            <a:ext cx="1092530" cy="1030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0" name="直接连接符 7">
            <a:extLst>
              <a:ext uri="{FF2B5EF4-FFF2-40B4-BE49-F238E27FC236}">
                <a16:creationId xmlns:a16="http://schemas.microsoft.com/office/drawing/2014/main" id="{ADED926F-0B2E-C148-BBF9-14B5EC696ED6}"/>
              </a:ext>
            </a:extLst>
          </p:cNvPr>
          <p:cNvCxnSpPr>
            <a:cxnSpLocks noChangeShapeType="1"/>
          </p:cNvCxnSpPr>
          <p:nvPr/>
        </p:nvCxnSpPr>
        <p:spPr bwMode="auto">
          <a:xfrm>
            <a:off x="0" y="1066387"/>
            <a:ext cx="9144000" cy="0"/>
          </a:xfrm>
          <a:prstGeom prst="line">
            <a:avLst/>
          </a:prstGeom>
          <a:noFill/>
          <a:ln w="38100" cmpd="dbl" algn="ctr">
            <a:solidFill>
              <a:srgbClr val="C00000"/>
            </a:solidFill>
            <a:round/>
            <a:headEn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4099490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7">
            <a:extLst>
              <a:ext uri="{FF2B5EF4-FFF2-40B4-BE49-F238E27FC236}">
                <a16:creationId xmlns:a16="http://schemas.microsoft.com/office/drawing/2014/main" id="{8BB8BF1A-0078-F94A-A28A-074CBE212F7E}"/>
              </a:ext>
            </a:extLst>
          </p:cNvPr>
          <p:cNvSpPr txBox="1">
            <a:spLocks noChangeArrowheads="1"/>
          </p:cNvSpPr>
          <p:nvPr/>
        </p:nvSpPr>
        <p:spPr bwMode="auto">
          <a:xfrm>
            <a:off x="124544" y="1740302"/>
            <a:ext cx="8649805" cy="1754326"/>
          </a:xfrm>
          <a:prstGeom prst="rect">
            <a:avLst/>
          </a:prstGeom>
          <a:noFill/>
          <a:ln w="12700">
            <a:solidFill>
              <a:srgbClr val="0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just" eaLnBrk="1" hangingPunct="1">
              <a:lnSpc>
                <a:spcPct val="150000"/>
              </a:lnSpc>
              <a:spcBef>
                <a:spcPct val="0"/>
              </a:spcBef>
              <a:buClr>
                <a:srgbClr val="FF0000"/>
              </a:buClr>
              <a:buFont typeface="Wingdings" pitchFamily="2" charset="2"/>
              <a:buChar char="l"/>
            </a:pPr>
            <a:r>
              <a:rPr lang="zh-CN" altLang="en-US" sz="1800" b="1" dirty="0">
                <a:solidFill>
                  <a:srgbClr val="0000CC"/>
                </a:solidFill>
                <a:latin typeface="Times New Roman" panose="02020603050405020304" pitchFamily="18" charset="0"/>
                <a:cs typeface="Times New Roman" panose="02020603050405020304" pitchFamily="18" charset="0"/>
              </a:rPr>
              <a:t>完成</a:t>
            </a:r>
            <a:r>
              <a:rPr lang="zh-CN" altLang="en-US" sz="1800" b="1" dirty="0"/>
              <a:t>南华山香黄沟露头剖面</a:t>
            </a:r>
            <a:r>
              <a:rPr lang="zh-CN" altLang="en-US" sz="1800" b="1" dirty="0">
                <a:solidFill>
                  <a:srgbClr val="0000CC"/>
                </a:solidFill>
                <a:latin typeface="Times New Roman" panose="02020603050405020304" pitchFamily="18" charset="0"/>
                <a:cs typeface="Times New Roman" panose="02020603050405020304" pitchFamily="18" charset="0"/>
              </a:rPr>
              <a:t>勘测 ，采集样品</a:t>
            </a:r>
            <a:r>
              <a:rPr lang="en-US" altLang="zh-CN" sz="1800" b="1" dirty="0">
                <a:solidFill>
                  <a:srgbClr val="FF0000"/>
                </a:solidFill>
                <a:latin typeface="Times New Roman" panose="02020603050405020304" pitchFamily="18" charset="0"/>
                <a:cs typeface="Times New Roman" panose="02020603050405020304" pitchFamily="18" charset="0"/>
              </a:rPr>
              <a:t>4</a:t>
            </a:r>
            <a:r>
              <a:rPr lang="zh-CN" altLang="en-US" sz="1800" b="1" dirty="0">
                <a:solidFill>
                  <a:srgbClr val="0000CC"/>
                </a:solidFill>
                <a:latin typeface="Times New Roman" panose="02020603050405020304" pitchFamily="18" charset="0"/>
                <a:cs typeface="Times New Roman" panose="02020603050405020304" pitchFamily="18" charset="0"/>
              </a:rPr>
              <a:t>件；</a:t>
            </a:r>
          </a:p>
          <a:p>
            <a:pPr algn="just" eaLnBrk="1" hangingPunct="1">
              <a:lnSpc>
                <a:spcPct val="150000"/>
              </a:lnSpc>
              <a:spcBef>
                <a:spcPct val="0"/>
              </a:spcBef>
              <a:buClr>
                <a:srgbClr val="FF0000"/>
              </a:buClr>
              <a:buFont typeface="Wingdings" pitchFamily="2" charset="2"/>
              <a:buChar char="l"/>
            </a:pPr>
            <a:r>
              <a:rPr lang="zh-CN" altLang="en-US" sz="1800" b="1" dirty="0">
                <a:solidFill>
                  <a:srgbClr val="0000CC"/>
                </a:solidFill>
                <a:latin typeface="Times New Roman" panose="02020603050405020304" pitchFamily="18" charset="0"/>
                <a:cs typeface="Times New Roman" panose="02020603050405020304" pitchFamily="18" charset="0"/>
              </a:rPr>
              <a:t>分别在河北地调院和</a:t>
            </a:r>
            <a:r>
              <a:rPr lang="zh-CN" altLang="zh-CN" sz="1800" b="1" dirty="0">
                <a:solidFill>
                  <a:srgbClr val="0000CC"/>
                </a:solidFill>
                <a:latin typeface="Times New Roman" panose="02020603050405020304" pitchFamily="18" charset="0"/>
                <a:cs typeface="Times New Roman" panose="02020603050405020304" pitchFamily="18" charset="0"/>
              </a:rPr>
              <a:t>大陆动力学国家重点实验室</a:t>
            </a:r>
            <a:r>
              <a:rPr lang="zh-CN" altLang="en-US" sz="1800" b="1" dirty="0">
                <a:solidFill>
                  <a:srgbClr val="0000CC"/>
                </a:solidFill>
                <a:latin typeface="Times New Roman" panose="02020603050405020304" pitchFamily="18" charset="0"/>
                <a:cs typeface="Times New Roman" panose="02020603050405020304" pitchFamily="18" charset="0"/>
              </a:rPr>
              <a:t>进行了</a:t>
            </a:r>
            <a:r>
              <a:rPr lang="en-US" altLang="zh-CN" sz="1800" b="1" dirty="0">
                <a:solidFill>
                  <a:srgbClr val="FF0000"/>
                </a:solidFill>
                <a:latin typeface="Times New Roman" panose="02020603050405020304" pitchFamily="18" charset="0"/>
                <a:cs typeface="Times New Roman" panose="02020603050405020304" pitchFamily="18" charset="0"/>
              </a:rPr>
              <a:t>4</a:t>
            </a:r>
            <a:r>
              <a:rPr lang="zh-CN" altLang="en-US" sz="1800" b="1" dirty="0">
                <a:solidFill>
                  <a:srgbClr val="0000CC"/>
                </a:solidFill>
                <a:latin typeface="Times New Roman" panose="02020603050405020304" pitchFamily="18" charset="0"/>
                <a:cs typeface="Times New Roman" panose="02020603050405020304" pitchFamily="18" charset="0"/>
              </a:rPr>
              <a:t>件样品矿物分选、</a:t>
            </a:r>
            <a:r>
              <a:rPr lang="en-US" altLang="zh-CN" sz="1800" b="1" dirty="0">
                <a:solidFill>
                  <a:srgbClr val="0000CC"/>
                </a:solidFill>
                <a:latin typeface="Times New Roman" panose="02020603050405020304" pitchFamily="18" charset="0"/>
                <a:cs typeface="Times New Roman" panose="02020603050405020304" pitchFamily="18" charset="0"/>
              </a:rPr>
              <a:t>U-Pb</a:t>
            </a:r>
            <a:r>
              <a:rPr lang="zh-CN" altLang="en-US" sz="1800" b="1" dirty="0">
                <a:solidFill>
                  <a:srgbClr val="0000CC"/>
                </a:solidFill>
                <a:latin typeface="Times New Roman" panose="02020603050405020304" pitchFamily="18" charset="0"/>
                <a:cs typeface="Times New Roman" panose="02020603050405020304" pitchFamily="18" charset="0"/>
              </a:rPr>
              <a:t>定年；</a:t>
            </a:r>
            <a:endParaRPr lang="en-US" altLang="zh-CN" sz="1800" b="1" dirty="0">
              <a:solidFill>
                <a:srgbClr val="0000CC"/>
              </a:solidFill>
              <a:latin typeface="Times New Roman" panose="02020603050405020304" pitchFamily="18" charset="0"/>
              <a:cs typeface="Times New Roman" panose="02020603050405020304" pitchFamily="18" charset="0"/>
            </a:endParaRPr>
          </a:p>
          <a:p>
            <a:pPr algn="just" eaLnBrk="1" hangingPunct="1">
              <a:lnSpc>
                <a:spcPct val="150000"/>
              </a:lnSpc>
              <a:spcBef>
                <a:spcPct val="0"/>
              </a:spcBef>
              <a:buClr>
                <a:srgbClr val="FF0000"/>
              </a:buClr>
              <a:buFont typeface="Wingdings" pitchFamily="2" charset="2"/>
              <a:buChar char="l"/>
            </a:pPr>
            <a:r>
              <a:rPr lang="zh-CN" altLang="en-US" sz="1800" b="1" dirty="0">
                <a:solidFill>
                  <a:srgbClr val="0000CC"/>
                </a:solidFill>
                <a:latin typeface="Times New Roman" panose="02020603050405020304" pitchFamily="18" charset="0"/>
                <a:cs typeface="Times New Roman" panose="02020603050405020304" pitchFamily="18" charset="0"/>
              </a:rPr>
              <a:t>编制各类图件</a:t>
            </a:r>
            <a:r>
              <a:rPr lang="en-US" altLang="zh-CN" sz="1800" b="1" dirty="0">
                <a:solidFill>
                  <a:srgbClr val="FF0000"/>
                </a:solidFill>
                <a:latin typeface="Times New Roman" panose="02020603050405020304" pitchFamily="18" charset="0"/>
                <a:cs typeface="Times New Roman" panose="02020603050405020304" pitchFamily="18" charset="0"/>
              </a:rPr>
              <a:t>7</a:t>
            </a:r>
            <a:r>
              <a:rPr lang="zh-CN" altLang="en-US" sz="1800" b="1" dirty="0">
                <a:solidFill>
                  <a:srgbClr val="0000CC"/>
                </a:solidFill>
                <a:latin typeface="Times New Roman" panose="02020603050405020304" pitchFamily="18" charset="0"/>
                <a:cs typeface="Times New Roman" panose="02020603050405020304" pitchFamily="18" charset="0"/>
              </a:rPr>
              <a:t>张。</a:t>
            </a:r>
          </a:p>
        </p:txBody>
      </p:sp>
      <p:pic>
        <p:nvPicPr>
          <p:cNvPr id="10" name="图片 9">
            <a:extLst>
              <a:ext uri="{FF2B5EF4-FFF2-40B4-BE49-F238E27FC236}">
                <a16:creationId xmlns:a16="http://schemas.microsoft.com/office/drawing/2014/main" id="{886DFA27-6CBF-1E40-A2B4-4A28105C35F8}"/>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14419" y="3910519"/>
            <a:ext cx="8831965" cy="1741254"/>
          </a:xfrm>
          <a:prstGeom prst="rect">
            <a:avLst/>
          </a:prstGeom>
          <a:noFill/>
          <a:ln>
            <a:noFill/>
          </a:ln>
        </p:spPr>
      </p:pic>
      <p:sp>
        <p:nvSpPr>
          <p:cNvPr id="11" name="矩形 10">
            <a:extLst>
              <a:ext uri="{FF2B5EF4-FFF2-40B4-BE49-F238E27FC236}">
                <a16:creationId xmlns:a16="http://schemas.microsoft.com/office/drawing/2014/main" id="{B5C1B86F-CDA6-9E43-B1FA-63358A3256C7}"/>
              </a:ext>
            </a:extLst>
          </p:cNvPr>
          <p:cNvSpPr/>
          <p:nvPr/>
        </p:nvSpPr>
        <p:spPr>
          <a:xfrm>
            <a:off x="1663748" y="5965388"/>
            <a:ext cx="6211173" cy="338554"/>
          </a:xfrm>
          <a:prstGeom prst="rect">
            <a:avLst/>
          </a:prstGeom>
        </p:spPr>
        <p:txBody>
          <a:bodyPr wrap="square">
            <a:spAutoFit/>
          </a:bodyPr>
          <a:lstStyle/>
          <a:p>
            <a:r>
              <a:rPr lang="zh-CN" altLang="en-US" sz="1600" kern="100" dirty="0">
                <a:ea typeface="宋体" panose="02010600030101010101" pitchFamily="2" charset="-122"/>
                <a:cs typeface="Times New Roman" panose="02020603050405020304" pitchFamily="18" charset="0"/>
              </a:rPr>
              <a:t>图</a:t>
            </a:r>
            <a:r>
              <a:rPr lang="en-US" altLang="zh-CN" sz="1600" kern="100" dirty="0">
                <a:latin typeface="Times New Roman" panose="02020603050405020304" pitchFamily="18" charset="0"/>
                <a:ea typeface="宋体" panose="02010600030101010101" pitchFamily="2" charset="-122"/>
                <a:cs typeface="Times New Roman" panose="02020603050405020304" pitchFamily="18" charset="0"/>
              </a:rPr>
              <a:t>2</a:t>
            </a:r>
            <a:r>
              <a:rPr lang="zh-CN" altLang="en-US" sz="1600" kern="100" dirty="0">
                <a:latin typeface="Times New Roman" panose="02020603050405020304" pitchFamily="18" charset="0"/>
                <a:ea typeface="宋体" panose="02010600030101010101" pitchFamily="2" charset="-122"/>
                <a:cs typeface="Times New Roman" panose="02020603050405020304" pitchFamily="18" charset="0"/>
              </a:rPr>
              <a:t> </a:t>
            </a:r>
            <a:r>
              <a:rPr lang="zh-CN" altLang="zh-CN" sz="1600" kern="100" dirty="0">
                <a:ea typeface="宋体" panose="02010600030101010101" pitchFamily="2" charset="-122"/>
                <a:cs typeface="Times New Roman" panose="02020603050405020304" pitchFamily="18" charset="0"/>
              </a:rPr>
              <a:t>北祁连东北缘南华山香黄沟磨拉石沉积岩系实测剖面图</a:t>
            </a:r>
            <a:r>
              <a:rPr lang="zh-CN" altLang="zh-CN" sz="1600" dirty="0"/>
              <a:t> </a:t>
            </a:r>
            <a:endParaRPr lang="zh-CN" altLang="en-US" sz="1600" dirty="0"/>
          </a:p>
        </p:txBody>
      </p:sp>
      <p:sp>
        <p:nvSpPr>
          <p:cNvPr id="15" name="Text Box 114">
            <a:extLst>
              <a:ext uri="{FF2B5EF4-FFF2-40B4-BE49-F238E27FC236}">
                <a16:creationId xmlns:a16="http://schemas.microsoft.com/office/drawing/2014/main" id="{90F2FFE8-1269-6042-974F-67D7277C94D1}"/>
              </a:ext>
            </a:extLst>
          </p:cNvPr>
          <p:cNvSpPr txBox="1">
            <a:spLocks noChangeArrowheads="1"/>
          </p:cNvSpPr>
          <p:nvPr/>
        </p:nvSpPr>
        <p:spPr bwMode="auto">
          <a:xfrm>
            <a:off x="124544" y="1239298"/>
            <a:ext cx="1539204" cy="415498"/>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defRPr/>
            </a:pPr>
            <a:r>
              <a:rPr lang="zh-CN" altLang="en-US" sz="2100" b="1" dirty="0">
                <a:solidFill>
                  <a:srgbClr val="FF6600"/>
                </a:solidFill>
                <a:latin typeface="黑体" pitchFamily="49" charset="-122"/>
                <a:ea typeface="黑体" pitchFamily="49" charset="-122"/>
              </a:rPr>
              <a:t>◆</a:t>
            </a:r>
            <a:r>
              <a:rPr lang="zh-CN" altLang="en-US" sz="2100" b="1" dirty="0">
                <a:solidFill>
                  <a:srgbClr val="FF9933"/>
                </a:solidFill>
                <a:latin typeface="SimHei" panose="02010609060101010101" pitchFamily="49" charset="-122"/>
                <a:ea typeface="SimHei" panose="02010609060101010101" pitchFamily="49" charset="-122"/>
              </a:rPr>
              <a:t>实物工作</a:t>
            </a:r>
            <a:endParaRPr lang="zh-CN" altLang="en-US" sz="2100" b="1" dirty="0">
              <a:solidFill>
                <a:srgbClr val="FF6600"/>
              </a:solidFill>
              <a:latin typeface="黑体" pitchFamily="49" charset="-122"/>
              <a:ea typeface="黑体" pitchFamily="49" charset="-122"/>
            </a:endParaRPr>
          </a:p>
        </p:txBody>
      </p:sp>
      <p:sp>
        <p:nvSpPr>
          <p:cNvPr id="16" name="矩形 15">
            <a:extLst>
              <a:ext uri="{FF2B5EF4-FFF2-40B4-BE49-F238E27FC236}">
                <a16:creationId xmlns:a16="http://schemas.microsoft.com/office/drawing/2014/main" id="{1CEA046A-1142-6444-AA27-2F4A2AC8736A}"/>
              </a:ext>
            </a:extLst>
          </p:cNvPr>
          <p:cNvSpPr/>
          <p:nvPr/>
        </p:nvSpPr>
        <p:spPr>
          <a:xfrm>
            <a:off x="2455388" y="160071"/>
            <a:ext cx="3877985" cy="923330"/>
          </a:xfrm>
          <a:prstGeom prst="rect">
            <a:avLst/>
          </a:prstGeom>
        </p:spPr>
        <p:txBody>
          <a:bodyPr wrap="none">
            <a:spAutoFit/>
          </a:bodyPr>
          <a:lstStyle/>
          <a:p>
            <a:pPr algn="just">
              <a:lnSpc>
                <a:spcPct val="150000"/>
              </a:lnSpc>
              <a:spcBef>
                <a:spcPct val="0"/>
              </a:spcBef>
            </a:pPr>
            <a:r>
              <a:rPr lang="zh-CN" altLang="en-US"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rPr>
              <a:t>二、实物工作情况</a:t>
            </a:r>
            <a:endParaRPr lang="en-US" altLang="zh-CN"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endParaRPr>
          </a:p>
        </p:txBody>
      </p:sp>
      <p:pic>
        <p:nvPicPr>
          <p:cNvPr id="17" name="图片 16">
            <a:extLst>
              <a:ext uri="{FF2B5EF4-FFF2-40B4-BE49-F238E27FC236}">
                <a16:creationId xmlns:a16="http://schemas.microsoft.com/office/drawing/2014/main" id="{27B1E047-4EED-4446-BF36-2ABAEE5FB1A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52583" y="38739"/>
            <a:ext cx="991417" cy="991417"/>
          </a:xfrm>
          <a:prstGeom prst="rect">
            <a:avLst/>
          </a:prstGeom>
          <a:noFill/>
          <a:ln>
            <a:noFill/>
          </a:ln>
        </p:spPr>
      </p:pic>
      <p:pic>
        <p:nvPicPr>
          <p:cNvPr id="18" name="Picture 30">
            <a:extLst>
              <a:ext uri="{FF2B5EF4-FFF2-40B4-BE49-F238E27FC236}">
                <a16:creationId xmlns:a16="http://schemas.microsoft.com/office/drawing/2014/main" id="{A5ED1F5B-87AC-1944-A240-FE92FCA684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
            <a:ext cx="1092530" cy="1030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9" name="直接连接符 7">
            <a:extLst>
              <a:ext uri="{FF2B5EF4-FFF2-40B4-BE49-F238E27FC236}">
                <a16:creationId xmlns:a16="http://schemas.microsoft.com/office/drawing/2014/main" id="{ADED926F-0B2E-C148-BBF9-14B5EC696ED6}"/>
              </a:ext>
            </a:extLst>
          </p:cNvPr>
          <p:cNvCxnSpPr>
            <a:cxnSpLocks noChangeShapeType="1"/>
          </p:cNvCxnSpPr>
          <p:nvPr/>
        </p:nvCxnSpPr>
        <p:spPr bwMode="auto">
          <a:xfrm>
            <a:off x="0" y="1066387"/>
            <a:ext cx="9144000" cy="0"/>
          </a:xfrm>
          <a:prstGeom prst="line">
            <a:avLst/>
          </a:prstGeom>
          <a:noFill/>
          <a:ln w="38100" cmpd="dbl" algn="ctr">
            <a:solidFill>
              <a:srgbClr val="C00000"/>
            </a:solidFill>
            <a:round/>
            <a:headEnd/>
            <a:tailEnd/>
          </a:ln>
          <a:extLst>
            <a:ext uri="{909E8E84-426E-40DD-AFC4-6F175D3DCCD1}">
              <a14:hiddenFill xmlns:a14="http://schemas.microsoft.com/office/drawing/2010/main">
                <a:noFill/>
              </a14:hiddenFill>
            </a:ext>
          </a:extLst>
        </p:spPr>
      </p:cxnSp>
      <p:pic>
        <p:nvPicPr>
          <p:cNvPr id="12" name="Picture 64" descr="star2"/>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8219936" y="4469997"/>
            <a:ext cx="215900" cy="2159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4" descr="star2"/>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7936683" y="4469997"/>
            <a:ext cx="215900" cy="2159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4" descr="star2"/>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7054508" y="4444733"/>
            <a:ext cx="215900" cy="21590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64" descr="star2"/>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1986398" y="4336783"/>
            <a:ext cx="215900" cy="215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35668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14">
            <a:extLst>
              <a:ext uri="{FF2B5EF4-FFF2-40B4-BE49-F238E27FC236}">
                <a16:creationId xmlns:a16="http://schemas.microsoft.com/office/drawing/2014/main" id="{DF54CC66-194C-D543-BAE6-DA8708597C67}"/>
              </a:ext>
            </a:extLst>
          </p:cNvPr>
          <p:cNvSpPr txBox="1">
            <a:spLocks noChangeArrowheads="1"/>
          </p:cNvSpPr>
          <p:nvPr/>
        </p:nvSpPr>
        <p:spPr bwMode="auto">
          <a:xfrm>
            <a:off x="298775" y="1228907"/>
            <a:ext cx="3021981" cy="415498"/>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defRPr/>
            </a:pPr>
            <a:r>
              <a:rPr lang="zh-CN" altLang="en-US" sz="2100" dirty="0">
                <a:solidFill>
                  <a:srgbClr val="FF9933"/>
                </a:solidFill>
                <a:latin typeface="SimHei" panose="02010609060101010101" pitchFamily="49" charset="-122"/>
                <a:ea typeface="SimHei" panose="02010609060101010101" pitchFamily="49" charset="-122"/>
              </a:rPr>
              <a:t>◆成果</a:t>
            </a:r>
            <a:r>
              <a:rPr lang="en-US" altLang="zh-CN" sz="2100" dirty="0">
                <a:solidFill>
                  <a:srgbClr val="FF9933"/>
                </a:solidFill>
                <a:latin typeface="SimHei" panose="02010609060101010101" pitchFamily="49" charset="-122"/>
                <a:ea typeface="SimHei" panose="02010609060101010101" pitchFamily="49" charset="-122"/>
              </a:rPr>
              <a:t>-1:</a:t>
            </a:r>
            <a:r>
              <a:rPr lang="zh-CN" altLang="en-US" sz="2100" dirty="0">
                <a:solidFill>
                  <a:srgbClr val="FF9933"/>
                </a:solidFill>
                <a:latin typeface="SimHei" panose="02010609060101010101" pitchFamily="49" charset="-122"/>
                <a:ea typeface="SimHei" panose="02010609060101010101" pitchFamily="49" charset="-122"/>
              </a:rPr>
              <a:t>沉积时代限定</a:t>
            </a:r>
            <a:endParaRPr lang="zh-CN" altLang="en-US" sz="21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6" name="矩形 5">
            <a:extLst>
              <a:ext uri="{FF2B5EF4-FFF2-40B4-BE49-F238E27FC236}">
                <a16:creationId xmlns:a16="http://schemas.microsoft.com/office/drawing/2014/main" id="{ECF963BA-B931-834C-B80D-1E251A87BAB2}"/>
              </a:ext>
            </a:extLst>
          </p:cNvPr>
          <p:cNvSpPr/>
          <p:nvPr/>
        </p:nvSpPr>
        <p:spPr>
          <a:xfrm>
            <a:off x="1030976" y="123641"/>
            <a:ext cx="3877985" cy="923330"/>
          </a:xfrm>
          <a:prstGeom prst="rect">
            <a:avLst/>
          </a:prstGeom>
        </p:spPr>
        <p:txBody>
          <a:bodyPr wrap="none">
            <a:spAutoFit/>
          </a:bodyPr>
          <a:lstStyle/>
          <a:p>
            <a:pPr algn="just">
              <a:lnSpc>
                <a:spcPct val="150000"/>
              </a:lnSpc>
              <a:spcBef>
                <a:spcPct val="0"/>
              </a:spcBef>
            </a:pPr>
            <a:r>
              <a:rPr lang="zh-CN" altLang="en-US"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rPr>
              <a:t>三、主要成果认识</a:t>
            </a:r>
            <a:endParaRPr lang="en-US" altLang="zh-CN"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endParaRPr>
          </a:p>
        </p:txBody>
      </p:sp>
      <p:pic>
        <p:nvPicPr>
          <p:cNvPr id="7" name="图片 6">
            <a:extLst>
              <a:ext uri="{FF2B5EF4-FFF2-40B4-BE49-F238E27FC236}">
                <a16:creationId xmlns:a16="http://schemas.microsoft.com/office/drawing/2014/main" id="{916C68F1-940B-C046-ADF5-41AEE283DA2D}"/>
              </a:ext>
            </a:extLst>
          </p:cNvPr>
          <p:cNvPicPr>
            <a:picLocks noChangeAspect="1"/>
          </p:cNvPicPr>
          <p:nvPr/>
        </p:nvPicPr>
        <p:blipFill rotWithShape="1">
          <a:blip r:embed="rId3"/>
          <a:srcRect l="7756" t="5888" r="11116" b="6763"/>
          <a:stretch/>
        </p:blipFill>
        <p:spPr>
          <a:xfrm>
            <a:off x="154860" y="1693045"/>
            <a:ext cx="4605270" cy="3043417"/>
          </a:xfrm>
          <a:prstGeom prst="rect">
            <a:avLst/>
          </a:prstGeom>
        </p:spPr>
      </p:pic>
      <p:sp>
        <p:nvSpPr>
          <p:cNvPr id="10" name="矩形 9">
            <a:extLst>
              <a:ext uri="{FF2B5EF4-FFF2-40B4-BE49-F238E27FC236}">
                <a16:creationId xmlns:a16="http://schemas.microsoft.com/office/drawing/2014/main" id="{B56F2651-81A7-5F44-87C7-8A6672701A04}"/>
              </a:ext>
            </a:extLst>
          </p:cNvPr>
          <p:cNvSpPr/>
          <p:nvPr/>
        </p:nvSpPr>
        <p:spPr>
          <a:xfrm>
            <a:off x="176736" y="4596129"/>
            <a:ext cx="4827368" cy="307777"/>
          </a:xfrm>
          <a:prstGeom prst="rect">
            <a:avLst/>
          </a:prstGeom>
        </p:spPr>
        <p:txBody>
          <a:bodyPr wrap="square">
            <a:spAutoFit/>
          </a:bodyPr>
          <a:lstStyle/>
          <a:p>
            <a:r>
              <a:rPr lang="zh-CN" altLang="en-US" sz="1400" kern="100" dirty="0">
                <a:ea typeface="宋体" panose="02010600030101010101" pitchFamily="2" charset="-122"/>
                <a:cs typeface="Times New Roman" panose="02020603050405020304" pitchFamily="18" charset="0"/>
              </a:rPr>
              <a:t>图</a:t>
            </a:r>
            <a:r>
              <a:rPr lang="en-US" altLang="zh-CN" sz="1400" kern="100" dirty="0">
                <a:latin typeface="Times New Roman" panose="02020603050405020304" pitchFamily="18" charset="0"/>
                <a:ea typeface="宋体" panose="02010600030101010101" pitchFamily="2" charset="-122"/>
                <a:cs typeface="Times New Roman" panose="02020603050405020304" pitchFamily="18" charset="0"/>
              </a:rPr>
              <a:t>3</a:t>
            </a:r>
            <a:r>
              <a:rPr lang="zh-CN" altLang="en-US" sz="1400" kern="100" dirty="0">
                <a:latin typeface="Times New Roman" panose="02020603050405020304" pitchFamily="18" charset="0"/>
                <a:ea typeface="宋体" panose="02010600030101010101" pitchFamily="2" charset="-122"/>
                <a:cs typeface="Times New Roman" panose="02020603050405020304" pitchFamily="18" charset="0"/>
              </a:rPr>
              <a:t> </a:t>
            </a:r>
            <a:r>
              <a:rPr lang="zh-CN" altLang="en-US" sz="1400" kern="100" dirty="0">
                <a:ea typeface="宋体" panose="02010600030101010101" pitchFamily="2" charset="-122"/>
                <a:cs typeface="Times New Roman" panose="02020603050405020304" pitchFamily="18" charset="0"/>
              </a:rPr>
              <a:t>南华山香黄沟磨拉石沉积岩系样品碎屑锆石</a:t>
            </a:r>
            <a:r>
              <a:rPr lang="en-US" altLang="zh-CN" sz="1400" kern="100" dirty="0">
                <a:latin typeface="Times New Roman" panose="02020603050405020304" pitchFamily="18" charset="0"/>
                <a:ea typeface="宋体" panose="02010600030101010101" pitchFamily="2" charset="-122"/>
                <a:cs typeface="Times New Roman" panose="02020603050405020304" pitchFamily="18" charset="0"/>
              </a:rPr>
              <a:t>Th/U</a:t>
            </a:r>
            <a:r>
              <a:rPr lang="zh-CN" altLang="en-US" sz="1400" kern="100" dirty="0">
                <a:ea typeface="宋体" panose="02010600030101010101" pitchFamily="2" charset="-122"/>
                <a:cs typeface="Times New Roman" panose="02020603050405020304" pitchFamily="18" charset="0"/>
              </a:rPr>
              <a:t>散点图</a:t>
            </a:r>
            <a:endParaRPr lang="zh-CN" altLang="en-US" sz="1400" dirty="0"/>
          </a:p>
        </p:txBody>
      </p:sp>
      <p:sp>
        <p:nvSpPr>
          <p:cNvPr id="9" name="文本框 8">
            <a:extLst>
              <a:ext uri="{FF2B5EF4-FFF2-40B4-BE49-F238E27FC236}">
                <a16:creationId xmlns:a16="http://schemas.microsoft.com/office/drawing/2014/main" id="{D68FCE60-F070-E843-AF3C-41D88A6ED1FA}"/>
              </a:ext>
            </a:extLst>
          </p:cNvPr>
          <p:cNvSpPr txBox="1"/>
          <p:nvPr/>
        </p:nvSpPr>
        <p:spPr>
          <a:xfrm>
            <a:off x="259863" y="4922194"/>
            <a:ext cx="4395265" cy="1631216"/>
          </a:xfrm>
          <a:prstGeom prst="rect">
            <a:avLst/>
          </a:prstGeom>
          <a:noFill/>
        </p:spPr>
        <p:txBody>
          <a:bodyPr wrap="square" rtlCol="0">
            <a:spAutoFit/>
          </a:bodyPr>
          <a:lstStyle/>
          <a:p>
            <a:r>
              <a:rPr kumimoji="1" lang="zh-CN" altLang="en-US" sz="2000" dirty="0">
                <a:latin typeface="SimHei" panose="02010609060101010101" pitchFamily="49" charset="-122"/>
                <a:ea typeface="SimHei" panose="02010609060101010101" pitchFamily="49" charset="-122"/>
              </a:rPr>
              <a:t>锆石成因的</a:t>
            </a:r>
            <a:r>
              <a:rPr kumimoji="1" lang="en-US" altLang="zh-CN" sz="2000" dirty="0">
                <a:latin typeface="Times New Roman" panose="02020603050405020304" pitchFamily="18" charset="0"/>
                <a:ea typeface="SimHei" panose="02010609060101010101" pitchFamily="49" charset="-122"/>
                <a:cs typeface="Times New Roman" panose="02020603050405020304" pitchFamily="18" charset="0"/>
              </a:rPr>
              <a:t>Th/U</a:t>
            </a:r>
            <a:r>
              <a:rPr kumimoji="1" lang="zh-CN" altLang="en-US" sz="2000" dirty="0">
                <a:latin typeface="SimHei" panose="02010609060101010101" pitchFamily="49" charset="-122"/>
                <a:ea typeface="SimHei" panose="02010609060101010101" pitchFamily="49" charset="-122"/>
              </a:rPr>
              <a:t>判别标准：</a:t>
            </a:r>
            <a:endParaRPr kumimoji="1" lang="en-US" altLang="zh-CN" sz="2000" dirty="0">
              <a:latin typeface="SimHei" panose="02010609060101010101" pitchFamily="49" charset="-122"/>
              <a:ea typeface="SimHei" panose="02010609060101010101" pitchFamily="49" charset="-122"/>
            </a:endParaRPr>
          </a:p>
          <a:p>
            <a:pPr marL="342900" indent="-342900" algn="just">
              <a:buClr>
                <a:srgbClr val="FF0000"/>
              </a:buClr>
              <a:buFont typeface="Wingdings" pitchFamily="2" charset="2"/>
              <a:buChar char="l"/>
            </a:pPr>
            <a:r>
              <a:rPr kumimoji="1" lang="en-US" altLang="zh-CN" sz="2000" dirty="0">
                <a:latin typeface="Times New Roman" panose="02020603050405020304" pitchFamily="18" charset="0"/>
                <a:ea typeface="SimHei" panose="02010609060101010101" pitchFamily="49" charset="-122"/>
                <a:cs typeface="Times New Roman" panose="02020603050405020304" pitchFamily="18" charset="0"/>
              </a:rPr>
              <a:t>Th/U</a:t>
            </a:r>
            <a:r>
              <a:rPr lang="zh-CN" altLang="en-US" sz="2000" dirty="0">
                <a:latin typeface="Times New Roman" panose="02020603050405020304" pitchFamily="18" charset="0"/>
                <a:ea typeface="SimHei" panose="02010609060101010101" pitchFamily="49" charset="-122"/>
                <a:cs typeface="Times New Roman" panose="02020603050405020304" pitchFamily="18" charset="0"/>
              </a:rPr>
              <a:t> ＜ </a:t>
            </a:r>
            <a:r>
              <a:rPr kumimoji="1" lang="en-US" altLang="zh-CN" sz="2000" dirty="0">
                <a:latin typeface="Times New Roman" panose="02020603050405020304" pitchFamily="18" charset="0"/>
                <a:ea typeface="SimHei" panose="02010609060101010101" pitchFamily="49" charset="-122"/>
                <a:cs typeface="Times New Roman" panose="02020603050405020304" pitchFamily="18" charset="0"/>
              </a:rPr>
              <a:t>0.1</a:t>
            </a:r>
            <a:r>
              <a:rPr kumimoji="1" lang="zh-CN" altLang="en-US" sz="2000" dirty="0">
                <a:latin typeface="Times New Roman" panose="02020603050405020304" pitchFamily="18" charset="0"/>
                <a:ea typeface="SimHei" panose="02010609060101010101" pitchFamily="49" charset="-122"/>
                <a:cs typeface="Times New Roman" panose="02020603050405020304" pitchFamily="18" charset="0"/>
              </a:rPr>
              <a:t>：</a:t>
            </a:r>
            <a:r>
              <a:rPr kumimoji="1" lang="zh-CN" altLang="en-US" sz="2000" dirty="0">
                <a:solidFill>
                  <a:srgbClr val="FF0000"/>
                </a:solidFill>
                <a:latin typeface="SimHei" panose="02010609060101010101" pitchFamily="49" charset="-122"/>
                <a:ea typeface="SimHei" panose="02010609060101010101" pitchFamily="49" charset="-122"/>
                <a:cs typeface="Times New Roman" panose="02020603050405020304" pitchFamily="18" charset="0"/>
              </a:rPr>
              <a:t>变质成因</a:t>
            </a:r>
            <a:r>
              <a:rPr kumimoji="1" lang="zh-CN" altLang="en-US" sz="2000" dirty="0">
                <a:latin typeface="SimHei" panose="02010609060101010101" pitchFamily="49" charset="-122"/>
                <a:ea typeface="SimHei" panose="02010609060101010101" pitchFamily="49" charset="-122"/>
                <a:cs typeface="Times New Roman" panose="02020603050405020304" pitchFamily="18" charset="0"/>
              </a:rPr>
              <a:t>锆石</a:t>
            </a:r>
            <a:endParaRPr kumimoji="1" lang="en-US" altLang="zh-CN" sz="2000" dirty="0">
              <a:latin typeface="SimHei" panose="02010609060101010101" pitchFamily="49" charset="-122"/>
              <a:ea typeface="SimHei" panose="02010609060101010101" pitchFamily="49" charset="-122"/>
              <a:cs typeface="Times New Roman" panose="02020603050405020304" pitchFamily="18" charset="0"/>
            </a:endParaRPr>
          </a:p>
          <a:p>
            <a:pPr marL="342900" indent="-342900" algn="just">
              <a:buClr>
                <a:srgbClr val="FF0000"/>
              </a:buClr>
              <a:buFont typeface="Wingdings" pitchFamily="2" charset="2"/>
              <a:buChar char="l"/>
            </a:pPr>
            <a:r>
              <a:rPr lang="zh-CN" altLang="en-US" sz="2000" dirty="0">
                <a:latin typeface="Times New Roman" panose="02020603050405020304" pitchFamily="18" charset="0"/>
                <a:ea typeface="SimHei" panose="02010609060101010101" pitchFamily="49" charset="-122"/>
                <a:cs typeface="Times New Roman" panose="02020603050405020304" pitchFamily="18" charset="0"/>
              </a:rPr>
              <a:t> </a:t>
            </a:r>
            <a:r>
              <a:rPr kumimoji="1" lang="en-US" altLang="zh-CN" sz="2000" dirty="0">
                <a:latin typeface="Times New Roman" panose="02020603050405020304" pitchFamily="18" charset="0"/>
                <a:ea typeface="SimHei" panose="02010609060101010101" pitchFamily="49" charset="-122"/>
                <a:cs typeface="Times New Roman" panose="02020603050405020304" pitchFamily="18" charset="0"/>
              </a:rPr>
              <a:t>0.1</a:t>
            </a:r>
            <a:r>
              <a:rPr lang="zh-CN" altLang="en-US" sz="2000" dirty="0">
                <a:latin typeface="Times New Roman" panose="02020603050405020304" pitchFamily="18" charset="0"/>
                <a:ea typeface="SimHei" panose="02010609060101010101" pitchFamily="49" charset="-122"/>
                <a:cs typeface="Times New Roman" panose="02020603050405020304" pitchFamily="18" charset="0"/>
              </a:rPr>
              <a:t> ＜ </a:t>
            </a:r>
            <a:r>
              <a:rPr kumimoji="1" lang="en-US" altLang="zh-CN" sz="2000" dirty="0">
                <a:latin typeface="Times New Roman" panose="02020603050405020304" pitchFamily="18" charset="0"/>
                <a:ea typeface="SimHei" panose="02010609060101010101" pitchFamily="49" charset="-122"/>
                <a:cs typeface="Times New Roman" panose="02020603050405020304" pitchFamily="18" charset="0"/>
              </a:rPr>
              <a:t>Th/U</a:t>
            </a:r>
            <a:r>
              <a:rPr lang="zh-CN" altLang="en-US" sz="2000" dirty="0">
                <a:latin typeface="Times New Roman" panose="02020603050405020304" pitchFamily="18" charset="0"/>
                <a:ea typeface="SimHei" panose="02010609060101010101" pitchFamily="49" charset="-122"/>
                <a:cs typeface="Times New Roman" panose="02020603050405020304" pitchFamily="18" charset="0"/>
              </a:rPr>
              <a:t>＜</a:t>
            </a:r>
            <a:r>
              <a:rPr lang="en-US" altLang="zh-CN" sz="2000" dirty="0">
                <a:latin typeface="Times New Roman" panose="02020603050405020304" pitchFamily="18" charset="0"/>
                <a:ea typeface="SimHei" panose="02010609060101010101" pitchFamily="49" charset="-122"/>
                <a:cs typeface="Times New Roman" panose="02020603050405020304" pitchFamily="18" charset="0"/>
              </a:rPr>
              <a:t>0.4</a:t>
            </a:r>
            <a:r>
              <a:rPr lang="zh-CN" altLang="en-US" sz="2000" dirty="0">
                <a:latin typeface="Times New Roman" panose="02020603050405020304" pitchFamily="18" charset="0"/>
                <a:ea typeface="SimHei" panose="02010609060101010101" pitchFamily="49" charset="-122"/>
                <a:cs typeface="Times New Roman" panose="02020603050405020304" pitchFamily="18" charset="0"/>
              </a:rPr>
              <a:t> </a:t>
            </a:r>
            <a:r>
              <a:rPr kumimoji="1" lang="zh-CN" altLang="en-US" sz="2000" dirty="0">
                <a:latin typeface="Times New Roman" panose="02020603050405020304" pitchFamily="18" charset="0"/>
                <a:ea typeface="SimHei" panose="02010609060101010101" pitchFamily="49" charset="-122"/>
                <a:cs typeface="Times New Roman" panose="02020603050405020304" pitchFamily="18" charset="0"/>
              </a:rPr>
              <a:t>：</a:t>
            </a:r>
            <a:r>
              <a:rPr kumimoji="1" lang="zh-CN" altLang="en-US" sz="2000" dirty="0">
                <a:latin typeface="SimHei" panose="02010609060101010101" pitchFamily="49" charset="-122"/>
                <a:ea typeface="SimHei" panose="02010609060101010101" pitchFamily="49" charset="-122"/>
                <a:cs typeface="Times New Roman" panose="02020603050405020304" pitchFamily="18" charset="0"/>
              </a:rPr>
              <a:t>锆石经历变质        事件，为</a:t>
            </a:r>
            <a:r>
              <a:rPr kumimoji="1" lang="zh-CN" altLang="en-US" sz="2000" dirty="0">
                <a:solidFill>
                  <a:srgbClr val="FF0000"/>
                </a:solidFill>
                <a:latin typeface="SimHei" panose="02010609060101010101" pitchFamily="49" charset="-122"/>
                <a:ea typeface="SimHei" panose="02010609060101010101" pitchFamily="49" charset="-122"/>
                <a:cs typeface="Times New Roman" panose="02020603050405020304" pitchFamily="18" charset="0"/>
              </a:rPr>
              <a:t>岩浆成因</a:t>
            </a:r>
            <a:r>
              <a:rPr kumimoji="1" lang="zh-CN" altLang="en-US" sz="2000" dirty="0">
                <a:latin typeface="SimHei" panose="02010609060101010101" pitchFamily="49" charset="-122"/>
                <a:ea typeface="SimHei" panose="02010609060101010101" pitchFamily="49" charset="-122"/>
                <a:cs typeface="Times New Roman" panose="02020603050405020304" pitchFamily="18" charset="0"/>
              </a:rPr>
              <a:t>锆石</a:t>
            </a:r>
            <a:endParaRPr kumimoji="1" lang="en-US" altLang="zh-CN" sz="2000" dirty="0">
              <a:latin typeface="SimHei" panose="02010609060101010101" pitchFamily="49" charset="-122"/>
              <a:ea typeface="SimHei" panose="02010609060101010101" pitchFamily="49" charset="-122"/>
            </a:endParaRPr>
          </a:p>
          <a:p>
            <a:pPr marL="342900" indent="-342900" algn="just">
              <a:buClr>
                <a:srgbClr val="FF0000"/>
              </a:buClr>
              <a:buFont typeface="Wingdings" pitchFamily="2" charset="2"/>
              <a:buChar char="l"/>
            </a:pPr>
            <a:r>
              <a:rPr kumimoji="1" lang="en-US" altLang="zh-CN" sz="2000" dirty="0">
                <a:latin typeface="Times New Roman" panose="02020603050405020304" pitchFamily="18" charset="0"/>
                <a:ea typeface="SimHei" panose="02010609060101010101" pitchFamily="49" charset="-122"/>
                <a:cs typeface="Times New Roman" panose="02020603050405020304" pitchFamily="18" charset="0"/>
              </a:rPr>
              <a:t>Th/U</a:t>
            </a:r>
            <a:r>
              <a:rPr lang="zh-CN" altLang="en-US" sz="2000" dirty="0">
                <a:latin typeface="Times New Roman" panose="02020603050405020304" pitchFamily="18" charset="0"/>
                <a:ea typeface="SimHei" panose="02010609060101010101" pitchFamily="49" charset="-122"/>
                <a:cs typeface="Times New Roman" panose="02020603050405020304" pitchFamily="18" charset="0"/>
              </a:rPr>
              <a:t>＞</a:t>
            </a:r>
            <a:r>
              <a:rPr lang="en-US" altLang="zh-CN" sz="2000" dirty="0">
                <a:latin typeface="Times New Roman" panose="02020603050405020304" pitchFamily="18" charset="0"/>
                <a:ea typeface="SimHei" panose="02010609060101010101" pitchFamily="49" charset="-122"/>
                <a:cs typeface="Times New Roman" panose="02020603050405020304" pitchFamily="18" charset="0"/>
              </a:rPr>
              <a:t>0.4</a:t>
            </a:r>
            <a:r>
              <a:rPr lang="zh-CN" altLang="en-US" sz="2000" dirty="0">
                <a:latin typeface="Times New Roman" panose="02020603050405020304" pitchFamily="18" charset="0"/>
                <a:ea typeface="SimHei" panose="02010609060101010101" pitchFamily="49" charset="-122"/>
                <a:cs typeface="Times New Roman" panose="02020603050405020304" pitchFamily="18" charset="0"/>
              </a:rPr>
              <a:t> </a:t>
            </a:r>
            <a:r>
              <a:rPr kumimoji="1" lang="zh-CN" altLang="en-US" sz="2000" dirty="0">
                <a:latin typeface="Times New Roman" panose="02020603050405020304" pitchFamily="18" charset="0"/>
                <a:ea typeface="SimHei" panose="02010609060101010101" pitchFamily="49" charset="-122"/>
                <a:cs typeface="Times New Roman" panose="02020603050405020304" pitchFamily="18" charset="0"/>
              </a:rPr>
              <a:t>：</a:t>
            </a:r>
            <a:r>
              <a:rPr kumimoji="1" lang="zh-CN" altLang="en-US" sz="2000" dirty="0">
                <a:solidFill>
                  <a:srgbClr val="FF0000"/>
                </a:solidFill>
                <a:latin typeface="SimHei" panose="02010609060101010101" pitchFamily="49" charset="-122"/>
                <a:ea typeface="SimHei" panose="02010609060101010101" pitchFamily="49" charset="-122"/>
                <a:cs typeface="Times New Roman" panose="02020603050405020304" pitchFamily="18" charset="0"/>
              </a:rPr>
              <a:t>岩浆成因</a:t>
            </a:r>
            <a:r>
              <a:rPr kumimoji="1" lang="zh-CN" altLang="en-US" sz="2000" dirty="0">
                <a:latin typeface="SimHei" panose="02010609060101010101" pitchFamily="49" charset="-122"/>
                <a:ea typeface="SimHei" panose="02010609060101010101" pitchFamily="49" charset="-122"/>
                <a:cs typeface="Times New Roman" panose="02020603050405020304" pitchFamily="18" charset="0"/>
              </a:rPr>
              <a:t>锆石</a:t>
            </a:r>
            <a:endParaRPr kumimoji="1" lang="zh-CN" altLang="en-US" sz="2000" dirty="0">
              <a:latin typeface="SimHei" panose="02010609060101010101" pitchFamily="49" charset="-122"/>
              <a:ea typeface="SimHei" panose="02010609060101010101" pitchFamily="49" charset="-122"/>
            </a:endParaRPr>
          </a:p>
        </p:txBody>
      </p:sp>
      <p:pic>
        <p:nvPicPr>
          <p:cNvPr id="16" name="图片 15">
            <a:extLst>
              <a:ext uri="{FF2B5EF4-FFF2-40B4-BE49-F238E27FC236}">
                <a16:creationId xmlns:a16="http://schemas.microsoft.com/office/drawing/2014/main" id="{70D17843-0B2C-1A49-833B-0512D8BD922F}"/>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004105" y="1140623"/>
            <a:ext cx="4086860" cy="5717377"/>
          </a:xfrm>
          <a:prstGeom prst="rect">
            <a:avLst/>
          </a:prstGeom>
          <a:noFill/>
          <a:ln>
            <a:noFill/>
          </a:ln>
        </p:spPr>
      </p:pic>
      <p:cxnSp>
        <p:nvCxnSpPr>
          <p:cNvPr id="11" name="直接连接符 7">
            <a:extLst>
              <a:ext uri="{FF2B5EF4-FFF2-40B4-BE49-F238E27FC236}">
                <a16:creationId xmlns:a16="http://schemas.microsoft.com/office/drawing/2014/main" id="{C73EE8A6-CB52-8E43-AB64-DED5527FD577}"/>
              </a:ext>
            </a:extLst>
          </p:cNvPr>
          <p:cNvCxnSpPr>
            <a:cxnSpLocks noChangeShapeType="1"/>
          </p:cNvCxnSpPr>
          <p:nvPr/>
        </p:nvCxnSpPr>
        <p:spPr bwMode="auto">
          <a:xfrm>
            <a:off x="0" y="1066387"/>
            <a:ext cx="9144000" cy="0"/>
          </a:xfrm>
          <a:prstGeom prst="line">
            <a:avLst/>
          </a:prstGeom>
          <a:noFill/>
          <a:ln w="38100" cmpd="dbl" algn="ctr">
            <a:solidFill>
              <a:srgbClr val="C00000"/>
            </a:solidFill>
            <a:round/>
            <a:headEnd/>
            <a:tailEnd/>
          </a:ln>
          <a:extLst>
            <a:ext uri="{909E8E84-426E-40DD-AFC4-6F175D3DCCD1}">
              <a14:hiddenFill xmlns:a14="http://schemas.microsoft.com/office/drawing/2010/main">
                <a:noFill/>
              </a14:hiddenFill>
            </a:ext>
          </a:extLst>
        </p:spPr>
      </p:cxnSp>
      <p:pic>
        <p:nvPicPr>
          <p:cNvPr id="12" name="图片 11">
            <a:extLst>
              <a:ext uri="{FF2B5EF4-FFF2-40B4-BE49-F238E27FC236}">
                <a16:creationId xmlns:a16="http://schemas.microsoft.com/office/drawing/2014/main" id="{27B1E047-4EED-4446-BF36-2ABAEE5FB1A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152583" y="31842"/>
            <a:ext cx="991417" cy="991417"/>
          </a:xfrm>
          <a:prstGeom prst="rect">
            <a:avLst/>
          </a:prstGeom>
          <a:noFill/>
          <a:ln>
            <a:noFill/>
          </a:ln>
        </p:spPr>
      </p:pic>
      <p:pic>
        <p:nvPicPr>
          <p:cNvPr id="13" name="Picture 30">
            <a:extLst>
              <a:ext uri="{FF2B5EF4-FFF2-40B4-BE49-F238E27FC236}">
                <a16:creationId xmlns:a16="http://schemas.microsoft.com/office/drawing/2014/main" id="{A5ED1F5B-87AC-1944-A240-FE92FCA6847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6898"/>
            <a:ext cx="1092530" cy="1030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03177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13294AB-2EDD-644F-B540-1F2F5549FFE4}"/>
              </a:ext>
            </a:extLst>
          </p:cNvPr>
          <p:cNvSpPr/>
          <p:nvPr/>
        </p:nvSpPr>
        <p:spPr>
          <a:xfrm>
            <a:off x="167453" y="1477550"/>
            <a:ext cx="3590924" cy="923330"/>
          </a:xfrm>
          <a:prstGeom prst="rect">
            <a:avLst/>
          </a:prstGeom>
          <a:ln w="19050">
            <a:solidFill>
              <a:srgbClr val="FF0000"/>
            </a:solidFill>
          </a:ln>
        </p:spPr>
        <p:txBody>
          <a:bodyPr wrap="square">
            <a:spAutoFit/>
          </a:bodyPr>
          <a:lstStyle/>
          <a:p>
            <a:r>
              <a:rPr lang="zh-CN" altLang="zh-CN" b="1" dirty="0">
                <a:solidFill>
                  <a:srgbClr val="0000CC"/>
                </a:solidFill>
                <a:latin typeface="Times New Roman" panose="02020603050405020304" pitchFamily="18" charset="0"/>
                <a:cs typeface="Times New Roman" panose="02020603050405020304" pitchFamily="18" charset="0"/>
              </a:rPr>
              <a:t>南华山地区香黄沟粗碎屑磨拉石沉积岩系</a:t>
            </a:r>
            <a:r>
              <a:rPr lang="zh-CN" altLang="en-US" b="1" dirty="0">
                <a:solidFill>
                  <a:srgbClr val="0000CC"/>
                </a:solidFill>
                <a:latin typeface="Times New Roman" panose="02020603050405020304" pitchFamily="18" charset="0"/>
                <a:cs typeface="Times New Roman" panose="02020603050405020304" pitchFamily="18" charset="0"/>
              </a:rPr>
              <a:t>缺少</a:t>
            </a:r>
            <a:r>
              <a:rPr lang="zh-CN" altLang="en-US"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化石记录</a:t>
            </a:r>
            <a:r>
              <a:rPr lang="zh-CN" altLang="en-US" b="1" dirty="0">
                <a:solidFill>
                  <a:srgbClr val="0000CC"/>
                </a:solidFill>
                <a:latin typeface="Times New Roman" panose="02020603050405020304" pitchFamily="18" charset="0"/>
                <a:cs typeface="Times New Roman" panose="02020603050405020304" pitchFamily="18" charset="0"/>
              </a:rPr>
              <a:t>，原先认识为</a:t>
            </a:r>
            <a:r>
              <a:rPr lang="zh-CN" altLang="zh-CN"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志留</a:t>
            </a:r>
            <a:r>
              <a:rPr lang="en-US" altLang="zh-CN"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a:t>
            </a:r>
            <a:r>
              <a:rPr lang="zh-CN" altLang="zh-CN"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泥盆系 </a:t>
            </a:r>
            <a:endParaRPr lang="zh-CN" altLang="en-US" b="1" dirty="0">
              <a:solidFill>
                <a:srgbClr val="FF0000"/>
              </a:solidFill>
              <a:latin typeface="SimHei" panose="02010609060101010101" pitchFamily="49" charset="-122"/>
              <a:ea typeface="SimHei" panose="02010609060101010101" pitchFamily="49" charset="-122"/>
              <a:cs typeface="Times New Roman" panose="02020603050405020304" pitchFamily="18" charset="0"/>
            </a:endParaRPr>
          </a:p>
        </p:txBody>
      </p:sp>
      <p:pic>
        <p:nvPicPr>
          <p:cNvPr id="7" name="Picture 35">
            <a:extLst>
              <a:ext uri="{FF2B5EF4-FFF2-40B4-BE49-F238E27FC236}">
                <a16:creationId xmlns:a16="http://schemas.microsoft.com/office/drawing/2014/main" id="{3C3EEA52-4979-4044-B4AA-81ED3A8E2C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011" y="2499873"/>
            <a:ext cx="3330358" cy="2970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矩形 12">
            <a:extLst>
              <a:ext uri="{FF2B5EF4-FFF2-40B4-BE49-F238E27FC236}">
                <a16:creationId xmlns:a16="http://schemas.microsoft.com/office/drawing/2014/main" id="{0F2C9CFB-F635-4140-8C3A-7795381448F0}"/>
              </a:ext>
            </a:extLst>
          </p:cNvPr>
          <p:cNvSpPr/>
          <p:nvPr/>
        </p:nvSpPr>
        <p:spPr>
          <a:xfrm>
            <a:off x="116160" y="5617179"/>
            <a:ext cx="3755449" cy="830997"/>
          </a:xfrm>
          <a:prstGeom prst="rect">
            <a:avLst/>
          </a:prstGeom>
        </p:spPr>
        <p:txBody>
          <a:bodyPr wrap="square">
            <a:spAutoFit/>
          </a:bodyPr>
          <a:lstStyle/>
          <a:p>
            <a:pPr algn="just"/>
            <a:r>
              <a:rPr lang="zh-CN" altLang="zh-CN" sz="1600" b="1" dirty="0">
                <a:solidFill>
                  <a:srgbClr val="0000CC"/>
                </a:solidFill>
                <a:latin typeface="Times New Roman" panose="02020603050405020304" pitchFamily="18" charset="0"/>
                <a:cs typeface="Times New Roman" panose="02020603050405020304" pitchFamily="18" charset="0"/>
              </a:rPr>
              <a:t>最年轻锆石</a:t>
            </a:r>
            <a:r>
              <a:rPr lang="en-US" altLang="zh-CN" sz="1600" b="1" dirty="0">
                <a:solidFill>
                  <a:srgbClr val="0000CC"/>
                </a:solidFill>
                <a:latin typeface="Times New Roman" panose="02020603050405020304" pitchFamily="18" charset="0"/>
                <a:cs typeface="Times New Roman" panose="02020603050405020304" pitchFamily="18" charset="0"/>
              </a:rPr>
              <a:t>U-</a:t>
            </a:r>
            <a:r>
              <a:rPr lang="en-US" altLang="zh-CN" sz="1600" b="1" dirty="0" err="1">
                <a:solidFill>
                  <a:srgbClr val="0000CC"/>
                </a:solidFill>
                <a:latin typeface="Times New Roman" panose="02020603050405020304" pitchFamily="18" charset="0"/>
                <a:cs typeface="Times New Roman" panose="02020603050405020304" pitchFamily="18" charset="0"/>
              </a:rPr>
              <a:t>Pb</a:t>
            </a:r>
            <a:r>
              <a:rPr lang="zh-CN" altLang="zh-CN" sz="1600" b="1" dirty="0">
                <a:solidFill>
                  <a:srgbClr val="0000CC"/>
                </a:solidFill>
                <a:latin typeface="Times New Roman" panose="02020603050405020304" pitchFamily="18" charset="0"/>
                <a:cs typeface="Times New Roman" panose="02020603050405020304" pitchFamily="18" charset="0"/>
              </a:rPr>
              <a:t>年龄为</a:t>
            </a:r>
            <a:r>
              <a:rPr lang="en-US" altLang="zh-CN" sz="1600" b="1" dirty="0">
                <a:solidFill>
                  <a:srgbClr val="FF0000"/>
                </a:solidFill>
                <a:latin typeface="Times New Roman" panose="02020603050405020304" pitchFamily="18" charset="0"/>
                <a:cs typeface="Times New Roman" panose="02020603050405020304" pitchFamily="18" charset="0"/>
              </a:rPr>
              <a:t>230.2±2.6Ma</a:t>
            </a:r>
            <a:r>
              <a:rPr lang="zh-CN" altLang="zh-CN" sz="1600" b="1" dirty="0">
                <a:solidFill>
                  <a:srgbClr val="0000CC"/>
                </a:solidFill>
                <a:latin typeface="Times New Roman" panose="02020603050405020304" pitchFamily="18" charset="0"/>
                <a:cs typeface="Times New Roman" panose="02020603050405020304" pitchFamily="18" charset="0"/>
              </a:rPr>
              <a:t>，基本接近国际地层年代学标准的</a:t>
            </a:r>
            <a:r>
              <a:rPr lang="zh-CN" altLang="zh-CN" sz="1600"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上三叠统</a:t>
            </a:r>
            <a:r>
              <a:rPr lang="zh-CN" altLang="zh-CN" sz="1600" b="1" dirty="0">
                <a:solidFill>
                  <a:srgbClr val="0000CC"/>
                </a:solidFill>
                <a:latin typeface="Times New Roman" panose="02020603050405020304" pitchFamily="18" charset="0"/>
                <a:cs typeface="Times New Roman" panose="02020603050405020304" pitchFamily="18" charset="0"/>
              </a:rPr>
              <a:t>底界年龄 </a:t>
            </a:r>
            <a:endParaRPr lang="zh-CN" altLang="en-US" sz="1600" b="1" dirty="0">
              <a:solidFill>
                <a:srgbClr val="0000CC"/>
              </a:solidFill>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0D218193-85B3-7F4C-A68C-745EEAF943B8}"/>
              </a:ext>
            </a:extLst>
          </p:cNvPr>
          <p:cNvSpPr txBox="1"/>
          <p:nvPr/>
        </p:nvSpPr>
        <p:spPr>
          <a:xfrm>
            <a:off x="71075" y="6349350"/>
            <a:ext cx="4024270" cy="476669"/>
          </a:xfrm>
          <a:prstGeom prst="rect">
            <a:avLst/>
          </a:prstGeom>
          <a:noFill/>
        </p:spPr>
        <p:txBody>
          <a:bodyPr wrap="square" rtlCol="0">
            <a:spAutoFit/>
          </a:bodyPr>
          <a:lstStyle/>
          <a:p>
            <a:pPr>
              <a:lnSpc>
                <a:spcPct val="120000"/>
              </a:lnSpc>
              <a:spcBef>
                <a:spcPct val="0"/>
              </a:spcBef>
            </a:pPr>
            <a:r>
              <a:rPr lang="zh-CN" altLang="en-US" sz="2000" b="1" dirty="0">
                <a:solidFill>
                  <a:srgbClr val="FF0000"/>
                </a:solidFill>
                <a:latin typeface="SimHei" panose="02010609060101010101" pitchFamily="49" charset="-122"/>
                <a:ea typeface="SimHei" panose="02010609060101010101" pitchFamily="49" charset="-122"/>
                <a:cs typeface="Times New Roman" panose="02020603050405020304" pitchFamily="18" charset="0"/>
              </a:rPr>
              <a:t>综合限定沉积时代为：晚三叠世</a:t>
            </a:r>
          </a:p>
        </p:txBody>
      </p:sp>
      <p:sp>
        <p:nvSpPr>
          <p:cNvPr id="21" name="Text Box 114">
            <a:extLst>
              <a:ext uri="{FF2B5EF4-FFF2-40B4-BE49-F238E27FC236}">
                <a16:creationId xmlns:a16="http://schemas.microsoft.com/office/drawing/2014/main" id="{9B2E1404-BAC1-6F4C-8327-F1583DE5D328}"/>
              </a:ext>
            </a:extLst>
          </p:cNvPr>
          <p:cNvSpPr txBox="1">
            <a:spLocks noChangeArrowheads="1"/>
          </p:cNvSpPr>
          <p:nvPr/>
        </p:nvSpPr>
        <p:spPr bwMode="auto">
          <a:xfrm>
            <a:off x="232896" y="1021000"/>
            <a:ext cx="3021981" cy="415498"/>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defRPr/>
            </a:pPr>
            <a:r>
              <a:rPr lang="zh-CN" altLang="en-US" sz="2100" dirty="0">
                <a:solidFill>
                  <a:srgbClr val="FF9933"/>
                </a:solidFill>
                <a:latin typeface="SimHei" panose="02010609060101010101" pitchFamily="49" charset="-122"/>
                <a:ea typeface="SimHei" panose="02010609060101010101" pitchFamily="49" charset="-122"/>
              </a:rPr>
              <a:t>◆成果</a:t>
            </a:r>
            <a:r>
              <a:rPr lang="en-US" altLang="zh-CN" sz="2100" dirty="0">
                <a:solidFill>
                  <a:srgbClr val="FF9933"/>
                </a:solidFill>
                <a:latin typeface="SimHei" panose="02010609060101010101" pitchFamily="49" charset="-122"/>
                <a:ea typeface="SimHei" panose="02010609060101010101" pitchFamily="49" charset="-122"/>
              </a:rPr>
              <a:t>-1:</a:t>
            </a:r>
            <a:r>
              <a:rPr lang="zh-CN" altLang="en-US" sz="2100" dirty="0">
                <a:solidFill>
                  <a:srgbClr val="FF9933"/>
                </a:solidFill>
                <a:latin typeface="SimHei" panose="02010609060101010101" pitchFamily="49" charset="-122"/>
                <a:ea typeface="SimHei" panose="02010609060101010101" pitchFamily="49" charset="-122"/>
              </a:rPr>
              <a:t>沉积时代限定</a:t>
            </a:r>
            <a:endParaRPr lang="zh-CN" altLang="en-US" sz="21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22" name="图片 21">
            <a:extLst>
              <a:ext uri="{FF2B5EF4-FFF2-40B4-BE49-F238E27FC236}">
                <a16:creationId xmlns:a16="http://schemas.microsoft.com/office/drawing/2014/main" id="{94B145BC-AD55-4948-9D4F-13897660F1C7}"/>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943588" y="1214928"/>
            <a:ext cx="5093980" cy="5611091"/>
          </a:xfrm>
          <a:prstGeom prst="rect">
            <a:avLst/>
          </a:prstGeom>
          <a:noFill/>
          <a:ln>
            <a:noFill/>
          </a:ln>
        </p:spPr>
      </p:pic>
      <p:sp>
        <p:nvSpPr>
          <p:cNvPr id="9" name="矩形 8">
            <a:extLst>
              <a:ext uri="{FF2B5EF4-FFF2-40B4-BE49-F238E27FC236}">
                <a16:creationId xmlns:a16="http://schemas.microsoft.com/office/drawing/2014/main" id="{ECF963BA-B931-834C-B80D-1E251A87BAB2}"/>
              </a:ext>
            </a:extLst>
          </p:cNvPr>
          <p:cNvSpPr/>
          <p:nvPr/>
        </p:nvSpPr>
        <p:spPr>
          <a:xfrm>
            <a:off x="1079616" y="104185"/>
            <a:ext cx="3877985" cy="923330"/>
          </a:xfrm>
          <a:prstGeom prst="rect">
            <a:avLst/>
          </a:prstGeom>
        </p:spPr>
        <p:txBody>
          <a:bodyPr wrap="none">
            <a:spAutoFit/>
          </a:bodyPr>
          <a:lstStyle/>
          <a:p>
            <a:pPr algn="just">
              <a:lnSpc>
                <a:spcPct val="150000"/>
              </a:lnSpc>
              <a:spcBef>
                <a:spcPct val="0"/>
              </a:spcBef>
            </a:pPr>
            <a:r>
              <a:rPr lang="zh-CN" altLang="en-US"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rPr>
              <a:t>三、主要成果认识</a:t>
            </a:r>
            <a:endParaRPr lang="en-US" altLang="zh-CN"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endParaRPr>
          </a:p>
        </p:txBody>
      </p:sp>
      <p:cxnSp>
        <p:nvCxnSpPr>
          <p:cNvPr id="10" name="直接连接符 7">
            <a:extLst>
              <a:ext uri="{FF2B5EF4-FFF2-40B4-BE49-F238E27FC236}">
                <a16:creationId xmlns:a16="http://schemas.microsoft.com/office/drawing/2014/main" id="{C73EE8A6-CB52-8E43-AB64-DED5527FD577}"/>
              </a:ext>
            </a:extLst>
          </p:cNvPr>
          <p:cNvCxnSpPr>
            <a:cxnSpLocks noChangeShapeType="1"/>
          </p:cNvCxnSpPr>
          <p:nvPr/>
        </p:nvCxnSpPr>
        <p:spPr bwMode="auto">
          <a:xfrm>
            <a:off x="0" y="988563"/>
            <a:ext cx="9144000" cy="0"/>
          </a:xfrm>
          <a:prstGeom prst="line">
            <a:avLst/>
          </a:prstGeom>
          <a:noFill/>
          <a:ln w="38100" cmpd="dbl" algn="ctr">
            <a:solidFill>
              <a:srgbClr val="C00000"/>
            </a:solidFill>
            <a:round/>
            <a:headEnd/>
            <a:tailEnd/>
          </a:ln>
          <a:extLst>
            <a:ext uri="{909E8E84-426E-40DD-AFC4-6F175D3DCCD1}">
              <a14:hiddenFill xmlns:a14="http://schemas.microsoft.com/office/drawing/2010/main">
                <a:noFill/>
              </a14:hiddenFill>
            </a:ext>
          </a:extLst>
        </p:spPr>
      </p:cxnSp>
      <p:pic>
        <p:nvPicPr>
          <p:cNvPr id="11" name="图片 10">
            <a:extLst>
              <a:ext uri="{FF2B5EF4-FFF2-40B4-BE49-F238E27FC236}">
                <a16:creationId xmlns:a16="http://schemas.microsoft.com/office/drawing/2014/main" id="{27B1E047-4EED-4446-BF36-2ABAEE5FB1A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187279" y="31842"/>
            <a:ext cx="956721" cy="956721"/>
          </a:xfrm>
          <a:prstGeom prst="rect">
            <a:avLst/>
          </a:prstGeom>
          <a:noFill/>
          <a:ln>
            <a:noFill/>
          </a:ln>
        </p:spPr>
      </p:pic>
      <p:pic>
        <p:nvPicPr>
          <p:cNvPr id="12" name="Picture 30">
            <a:extLst>
              <a:ext uri="{FF2B5EF4-FFF2-40B4-BE49-F238E27FC236}">
                <a16:creationId xmlns:a16="http://schemas.microsoft.com/office/drawing/2014/main" id="{A5ED1F5B-87AC-1944-A240-FE92FCA6847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6898"/>
            <a:ext cx="1030976" cy="9721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92543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id="{859C4152-0FF9-B849-8BCA-33D31C648BE9}"/>
              </a:ext>
            </a:extLst>
          </p:cNvPr>
          <p:cNvSpPr/>
          <p:nvPr/>
        </p:nvSpPr>
        <p:spPr>
          <a:xfrm>
            <a:off x="3804073" y="2022084"/>
            <a:ext cx="2421634" cy="3554819"/>
          </a:xfrm>
          <a:prstGeom prst="rect">
            <a:avLst/>
          </a:prstGeom>
          <a:ln>
            <a:solidFill>
              <a:srgbClr val="C00000"/>
            </a:solidFill>
          </a:ln>
        </p:spPr>
        <p:txBody>
          <a:bodyPr wrap="square">
            <a:spAutoFit/>
          </a:bodyPr>
          <a:lstStyle/>
          <a:p>
            <a:pPr>
              <a:lnSpc>
                <a:spcPct val="150000"/>
              </a:lnSpc>
            </a:pPr>
            <a:r>
              <a:rPr lang="zh-CN" altLang="zh-CN" sz="1500" b="1" dirty="0">
                <a:solidFill>
                  <a:srgbClr val="0000CC"/>
                </a:solidFill>
                <a:latin typeface="Times New Roman" panose="02020603050405020304" pitchFamily="18" charset="0"/>
                <a:cs typeface="Times New Roman" panose="02020603050405020304" pitchFamily="18" charset="0"/>
              </a:rPr>
              <a:t>南华山香黄沟剖面粗碎屑磨拉石沉积岩系</a:t>
            </a:r>
            <a:r>
              <a:rPr lang="zh-CN" altLang="en-US" sz="1500" b="1" dirty="0">
                <a:solidFill>
                  <a:srgbClr val="0000CC"/>
                </a:solidFill>
                <a:latin typeface="Times New Roman" panose="02020603050405020304" pitchFamily="18" charset="0"/>
                <a:cs typeface="Times New Roman" panose="02020603050405020304" pitchFamily="18" charset="0"/>
              </a:rPr>
              <a:t>：</a:t>
            </a:r>
            <a:endParaRPr lang="en-US" altLang="zh-CN" sz="1500" b="1" dirty="0">
              <a:solidFill>
                <a:srgbClr val="0000CC"/>
              </a:solidFill>
              <a:latin typeface="Times New Roman" panose="02020603050405020304" pitchFamily="18" charset="0"/>
              <a:cs typeface="Times New Roman" panose="02020603050405020304" pitchFamily="18" charset="0"/>
            </a:endParaRPr>
          </a:p>
          <a:p>
            <a:pPr>
              <a:lnSpc>
                <a:spcPct val="150000"/>
              </a:lnSpc>
            </a:pPr>
            <a:r>
              <a:rPr lang="zh-CN" altLang="zh-CN" sz="1500" b="1" dirty="0">
                <a:solidFill>
                  <a:srgbClr val="FF0000"/>
                </a:solidFill>
                <a:latin typeface="Times New Roman" panose="02020603050405020304" pitchFamily="18" charset="0"/>
                <a:cs typeface="Times New Roman" panose="02020603050405020304" pitchFamily="18" charset="0"/>
              </a:rPr>
              <a:t>早中生代</a:t>
            </a:r>
            <a:r>
              <a:rPr lang="zh-CN" altLang="zh-CN" sz="1500" b="1" dirty="0">
                <a:solidFill>
                  <a:srgbClr val="0000CC"/>
                </a:solidFill>
                <a:latin typeface="Times New Roman" panose="02020603050405020304" pitchFamily="18" charset="0"/>
                <a:cs typeface="Times New Roman" panose="02020603050405020304" pitchFamily="18" charset="0"/>
              </a:rPr>
              <a:t>组分物源主要来自</a:t>
            </a:r>
            <a:r>
              <a:rPr lang="zh-CN" altLang="zh-CN" sz="1500" b="1" dirty="0">
                <a:solidFill>
                  <a:srgbClr val="FF0000"/>
                </a:solidFill>
                <a:latin typeface="Times New Roman" panose="02020603050405020304" pitchFamily="18" charset="0"/>
                <a:cs typeface="Times New Roman" panose="02020603050405020304" pitchFamily="18" charset="0"/>
              </a:rPr>
              <a:t>北秦岭地区</a:t>
            </a:r>
            <a:r>
              <a:rPr lang="zh-CN" altLang="en-US" sz="1500" b="1" dirty="0">
                <a:solidFill>
                  <a:srgbClr val="0000CC"/>
                </a:solidFill>
                <a:latin typeface="Times New Roman" panose="02020603050405020304" pitchFamily="18" charset="0"/>
                <a:cs typeface="Times New Roman" panose="02020603050405020304" pitchFamily="18" charset="0"/>
              </a:rPr>
              <a:t>和</a:t>
            </a:r>
            <a:r>
              <a:rPr lang="zh-CN" altLang="zh-CN" sz="1500" b="1" dirty="0">
                <a:solidFill>
                  <a:srgbClr val="FF0000"/>
                </a:solidFill>
                <a:latin typeface="Times New Roman" panose="02020603050405020304" pitchFamily="18" charset="0"/>
                <a:cs typeface="Times New Roman" panose="02020603050405020304" pitchFamily="18" charset="0"/>
              </a:rPr>
              <a:t>阿拉善早古生代</a:t>
            </a:r>
            <a:r>
              <a:rPr lang="zh-CN" altLang="zh-CN" sz="1500" b="1" dirty="0">
                <a:solidFill>
                  <a:srgbClr val="0000CC"/>
                </a:solidFill>
                <a:latin typeface="Times New Roman" panose="02020603050405020304" pitchFamily="18" charset="0"/>
                <a:cs typeface="Times New Roman" panose="02020603050405020304" pitchFamily="18" charset="0"/>
              </a:rPr>
              <a:t>组分物源</a:t>
            </a:r>
            <a:r>
              <a:rPr lang="zh-CN" altLang="en-US" sz="1500" b="1" dirty="0">
                <a:solidFill>
                  <a:srgbClr val="0000CC"/>
                </a:solidFill>
                <a:latin typeface="Times New Roman" panose="02020603050405020304" pitchFamily="18" charset="0"/>
                <a:cs typeface="Times New Roman" panose="02020603050405020304" pitchFamily="18" charset="0"/>
              </a:rPr>
              <a:t>来自</a:t>
            </a:r>
            <a:r>
              <a:rPr lang="zh-CN" altLang="zh-CN" sz="1500" b="1" dirty="0">
                <a:solidFill>
                  <a:srgbClr val="FF0000"/>
                </a:solidFill>
                <a:latin typeface="Times New Roman" panose="02020603050405020304" pitchFamily="18" charset="0"/>
                <a:cs typeface="Times New Roman" panose="02020603050405020304" pitchFamily="18" charset="0"/>
              </a:rPr>
              <a:t>祁连</a:t>
            </a:r>
            <a:r>
              <a:rPr lang="en-US" altLang="zh-CN" sz="1500" b="1" dirty="0">
                <a:solidFill>
                  <a:srgbClr val="FF0000"/>
                </a:solidFill>
                <a:latin typeface="Times New Roman" panose="02020603050405020304" pitchFamily="18" charset="0"/>
                <a:cs typeface="Times New Roman" panose="02020603050405020304" pitchFamily="18" charset="0"/>
              </a:rPr>
              <a:t>-</a:t>
            </a:r>
            <a:r>
              <a:rPr lang="zh-CN" altLang="zh-CN" sz="1500" b="1" dirty="0">
                <a:solidFill>
                  <a:srgbClr val="FF0000"/>
                </a:solidFill>
                <a:latin typeface="Times New Roman" panose="02020603050405020304" pitchFamily="18" charset="0"/>
                <a:cs typeface="Times New Roman" panose="02020603050405020304" pitchFamily="18" charset="0"/>
              </a:rPr>
              <a:t>北秦岭</a:t>
            </a:r>
            <a:endParaRPr lang="en-US" altLang="zh-CN" sz="1500" b="1" dirty="0">
              <a:solidFill>
                <a:srgbClr val="0000CC"/>
              </a:solidFill>
              <a:latin typeface="Times New Roman" panose="02020603050405020304" pitchFamily="18" charset="0"/>
              <a:cs typeface="Times New Roman" panose="02020603050405020304" pitchFamily="18" charset="0"/>
            </a:endParaRPr>
          </a:p>
          <a:p>
            <a:pPr>
              <a:lnSpc>
                <a:spcPct val="150000"/>
              </a:lnSpc>
            </a:pPr>
            <a:r>
              <a:rPr lang="zh-CN" altLang="zh-CN" sz="1500" b="1" dirty="0">
                <a:solidFill>
                  <a:srgbClr val="FF0000"/>
                </a:solidFill>
                <a:latin typeface="Times New Roman" panose="02020603050405020304" pitchFamily="18" charset="0"/>
                <a:cs typeface="Times New Roman" panose="02020603050405020304" pitchFamily="18" charset="0"/>
              </a:rPr>
              <a:t>前寒武纪</a:t>
            </a:r>
            <a:r>
              <a:rPr lang="zh-CN" altLang="en-US" sz="1500" b="1" dirty="0">
                <a:solidFill>
                  <a:srgbClr val="FF0000"/>
                </a:solidFill>
                <a:latin typeface="Times New Roman" panose="02020603050405020304" pitchFamily="18" charset="0"/>
                <a:cs typeface="Times New Roman" panose="02020603050405020304" pitchFamily="18" charset="0"/>
              </a:rPr>
              <a:t>组分</a:t>
            </a:r>
            <a:r>
              <a:rPr lang="zh-CN" altLang="zh-CN" sz="1500" b="1" dirty="0">
                <a:solidFill>
                  <a:srgbClr val="0000CC"/>
                </a:solidFill>
                <a:latin typeface="Times New Roman" panose="02020603050405020304" pitchFamily="18" charset="0"/>
                <a:cs typeface="Times New Roman" panose="02020603050405020304" pitchFamily="18" charset="0"/>
              </a:rPr>
              <a:t>碎屑物质来源具有</a:t>
            </a:r>
            <a:r>
              <a:rPr lang="zh-CN" altLang="zh-CN" sz="1500" b="1" dirty="0">
                <a:solidFill>
                  <a:srgbClr val="FF0000"/>
                </a:solidFill>
                <a:latin typeface="Times New Roman" panose="02020603050405020304" pitchFamily="18" charset="0"/>
                <a:cs typeface="Times New Roman" panose="02020603050405020304" pitchFamily="18" charset="0"/>
              </a:rPr>
              <a:t>华北板块</a:t>
            </a:r>
            <a:r>
              <a:rPr lang="zh-CN" altLang="zh-CN" sz="1500" b="1" dirty="0">
                <a:solidFill>
                  <a:srgbClr val="0000CC"/>
                </a:solidFill>
                <a:latin typeface="Times New Roman" panose="02020603050405020304" pitchFamily="18" charset="0"/>
                <a:cs typeface="Times New Roman" panose="02020603050405020304" pitchFamily="18" charset="0"/>
              </a:rPr>
              <a:t>与</a:t>
            </a:r>
            <a:r>
              <a:rPr lang="zh-CN" altLang="zh-CN" sz="1500" b="1" dirty="0">
                <a:solidFill>
                  <a:srgbClr val="FF0000"/>
                </a:solidFill>
                <a:latin typeface="Times New Roman" panose="02020603050405020304" pitchFamily="18" charset="0"/>
                <a:cs typeface="Times New Roman" panose="02020603050405020304" pitchFamily="18" charset="0"/>
              </a:rPr>
              <a:t>祁连</a:t>
            </a:r>
            <a:r>
              <a:rPr lang="en-US" altLang="zh-CN" sz="1500" b="1" dirty="0">
                <a:solidFill>
                  <a:srgbClr val="FF0000"/>
                </a:solidFill>
                <a:latin typeface="Times New Roman" panose="02020603050405020304" pitchFamily="18" charset="0"/>
                <a:cs typeface="Times New Roman" panose="02020603050405020304" pitchFamily="18" charset="0"/>
              </a:rPr>
              <a:t>-</a:t>
            </a:r>
            <a:r>
              <a:rPr lang="zh-CN" altLang="zh-CN" sz="1500" b="1" dirty="0">
                <a:solidFill>
                  <a:srgbClr val="FF0000"/>
                </a:solidFill>
                <a:latin typeface="Times New Roman" panose="02020603050405020304" pitchFamily="18" charset="0"/>
                <a:cs typeface="Times New Roman" panose="02020603050405020304" pitchFamily="18" charset="0"/>
              </a:rPr>
              <a:t>北秦岭造山带</a:t>
            </a:r>
            <a:r>
              <a:rPr lang="zh-CN" altLang="zh-CN" sz="1500" b="1" dirty="0">
                <a:solidFill>
                  <a:srgbClr val="0000CC"/>
                </a:solidFill>
                <a:latin typeface="Times New Roman" panose="02020603050405020304" pitchFamily="18" charset="0"/>
                <a:cs typeface="Times New Roman" panose="02020603050405020304" pitchFamily="18" charset="0"/>
              </a:rPr>
              <a:t>的双向混合物源特征。 </a:t>
            </a:r>
            <a:endParaRPr lang="en-US" altLang="zh-CN" sz="1500" b="1" dirty="0">
              <a:solidFill>
                <a:srgbClr val="0000CC"/>
              </a:solidFill>
              <a:latin typeface="Times New Roman" panose="02020603050405020304" pitchFamily="18" charset="0"/>
              <a:cs typeface="Times New Roman" panose="02020603050405020304" pitchFamily="18" charset="0"/>
            </a:endParaRPr>
          </a:p>
        </p:txBody>
      </p:sp>
      <p:sp>
        <p:nvSpPr>
          <p:cNvPr id="13" name="虚尾箭头 12">
            <a:extLst>
              <a:ext uri="{FF2B5EF4-FFF2-40B4-BE49-F238E27FC236}">
                <a16:creationId xmlns:a16="http://schemas.microsoft.com/office/drawing/2014/main" id="{1C35B4EA-06E9-A240-86D5-A308A2C6FE0B}"/>
              </a:ext>
            </a:extLst>
          </p:cNvPr>
          <p:cNvSpPr/>
          <p:nvPr/>
        </p:nvSpPr>
        <p:spPr>
          <a:xfrm flipH="1" flipV="1">
            <a:off x="6211662" y="2736340"/>
            <a:ext cx="365357" cy="960782"/>
          </a:xfrm>
          <a:prstGeom prst="striped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350"/>
          </a:p>
        </p:txBody>
      </p:sp>
      <p:graphicFrame>
        <p:nvGraphicFramePr>
          <p:cNvPr id="7" name="表格 6">
            <a:extLst>
              <a:ext uri="{FF2B5EF4-FFF2-40B4-BE49-F238E27FC236}">
                <a16:creationId xmlns:a16="http://schemas.microsoft.com/office/drawing/2014/main" id="{BCF72794-6144-3148-B609-CE0EB1DCDF06}"/>
              </a:ext>
            </a:extLst>
          </p:cNvPr>
          <p:cNvGraphicFramePr>
            <a:graphicFrameLocks noGrp="1"/>
          </p:cNvGraphicFramePr>
          <p:nvPr>
            <p:extLst>
              <p:ext uri="{D42A27DB-BD31-4B8C-83A1-F6EECF244321}">
                <p14:modId xmlns:p14="http://schemas.microsoft.com/office/powerpoint/2010/main" val="3297357879"/>
              </p:ext>
            </p:extLst>
          </p:nvPr>
        </p:nvGraphicFramePr>
        <p:xfrm>
          <a:off x="208919" y="1247906"/>
          <a:ext cx="3595154" cy="5356791"/>
        </p:xfrm>
        <a:graphic>
          <a:graphicData uri="http://schemas.openxmlformats.org/drawingml/2006/table">
            <a:tbl>
              <a:tblPr>
                <a:tableStyleId>{5C22544A-7EE6-4342-B048-85BDC9FD1C3A}</a:tableStyleId>
              </a:tblPr>
              <a:tblGrid>
                <a:gridCol w="438475">
                  <a:extLst>
                    <a:ext uri="{9D8B030D-6E8A-4147-A177-3AD203B41FA5}">
                      <a16:colId xmlns:a16="http://schemas.microsoft.com/office/drawing/2014/main" val="3450812303"/>
                    </a:ext>
                  </a:extLst>
                </a:gridCol>
                <a:gridCol w="589672">
                  <a:extLst>
                    <a:ext uri="{9D8B030D-6E8A-4147-A177-3AD203B41FA5}">
                      <a16:colId xmlns:a16="http://schemas.microsoft.com/office/drawing/2014/main" val="4215314966"/>
                    </a:ext>
                  </a:extLst>
                </a:gridCol>
                <a:gridCol w="589672">
                  <a:extLst>
                    <a:ext uri="{9D8B030D-6E8A-4147-A177-3AD203B41FA5}">
                      <a16:colId xmlns:a16="http://schemas.microsoft.com/office/drawing/2014/main" val="4260797925"/>
                    </a:ext>
                  </a:extLst>
                </a:gridCol>
                <a:gridCol w="589672">
                  <a:extLst>
                    <a:ext uri="{9D8B030D-6E8A-4147-A177-3AD203B41FA5}">
                      <a16:colId xmlns:a16="http://schemas.microsoft.com/office/drawing/2014/main" val="2850106421"/>
                    </a:ext>
                  </a:extLst>
                </a:gridCol>
                <a:gridCol w="510713">
                  <a:extLst>
                    <a:ext uri="{9D8B030D-6E8A-4147-A177-3AD203B41FA5}">
                      <a16:colId xmlns:a16="http://schemas.microsoft.com/office/drawing/2014/main" val="180588273"/>
                    </a:ext>
                  </a:extLst>
                </a:gridCol>
                <a:gridCol w="438475">
                  <a:extLst>
                    <a:ext uri="{9D8B030D-6E8A-4147-A177-3AD203B41FA5}">
                      <a16:colId xmlns:a16="http://schemas.microsoft.com/office/drawing/2014/main" val="3242724089"/>
                    </a:ext>
                  </a:extLst>
                </a:gridCol>
                <a:gridCol w="438475">
                  <a:extLst>
                    <a:ext uri="{9D8B030D-6E8A-4147-A177-3AD203B41FA5}">
                      <a16:colId xmlns:a16="http://schemas.microsoft.com/office/drawing/2014/main" val="1004979160"/>
                    </a:ext>
                  </a:extLst>
                </a:gridCol>
              </a:tblGrid>
              <a:tr h="155759">
                <a:tc>
                  <a:txBody>
                    <a:bodyPr/>
                    <a:lstStyle/>
                    <a:p>
                      <a:pPr algn="ctr" fontAlgn="ctr"/>
                      <a:r>
                        <a:rPr lang="zh-CN" altLang="en-US" sz="900" u="none" strike="noStrike" dirty="0">
                          <a:effectLst/>
                        </a:rPr>
                        <a:t>地区</a:t>
                      </a:r>
                      <a:endParaRPr lang="zh-CN" altLang="en-US" sz="900" b="0" i="0" u="none" strike="noStrike" dirty="0">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gridSpan="3">
                  <a:txBody>
                    <a:bodyPr/>
                    <a:lstStyle/>
                    <a:p>
                      <a:pPr algn="ctr" fontAlgn="ctr"/>
                      <a:r>
                        <a:rPr lang="zh-CN" altLang="en-US" sz="900" u="none" strike="noStrike">
                          <a:effectLst/>
                        </a:rPr>
                        <a:t>岩体</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zh-CN" altLang="en-US" sz="900" u="none" strike="noStrike">
                          <a:effectLst/>
                        </a:rPr>
                        <a:t>测试方法</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gridSpan="2">
                  <a:txBody>
                    <a:bodyPr/>
                    <a:lstStyle/>
                    <a:p>
                      <a:pPr algn="ctr" fontAlgn="ctr"/>
                      <a:r>
                        <a:rPr lang="zh-CN" altLang="en-US" sz="900" u="none" strike="noStrike">
                          <a:effectLst/>
                        </a:rPr>
                        <a:t>来源</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extLst>
                  <a:ext uri="{0D108BD9-81ED-4DB2-BD59-A6C34878D82A}">
                    <a16:rowId xmlns:a16="http://schemas.microsoft.com/office/drawing/2014/main" val="1445651516"/>
                  </a:ext>
                </a:extLst>
              </a:tr>
              <a:tr h="134519">
                <a:tc rowSpan="10">
                  <a:txBody>
                    <a:bodyPr/>
                    <a:lstStyle/>
                    <a:p>
                      <a:pPr algn="ctr" fontAlgn="ctr"/>
                      <a:r>
                        <a:rPr lang="zh-CN" altLang="en-US" sz="900" u="none" strike="noStrike">
                          <a:effectLst/>
                        </a:rPr>
                        <a:t>秦岭造山带</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vert="eaVert" anchor="ctr"/>
                </a:tc>
                <a:tc gridSpan="3">
                  <a:txBody>
                    <a:bodyPr/>
                    <a:lstStyle/>
                    <a:p>
                      <a:pPr algn="ctr" fontAlgn="ctr"/>
                      <a:r>
                        <a:rPr lang="zh-CN" altLang="en-US" sz="900" u="none" strike="noStrike" dirty="0">
                          <a:effectLst/>
                        </a:rPr>
                        <a:t>蓝田岩体</a:t>
                      </a:r>
                      <a:endParaRPr lang="zh-CN" altLang="en-US" sz="900" b="0" i="0" u="none" strike="noStrike" dirty="0">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rowSpan="3" gridSpan="2">
                  <a:txBody>
                    <a:bodyPr/>
                    <a:lstStyle/>
                    <a:p>
                      <a:pPr algn="ctr" fontAlgn="ctr"/>
                      <a:r>
                        <a:rPr lang="zh-CN" altLang="en-US" sz="900" u="none" strike="noStrike" dirty="0">
                          <a:effectLst/>
                        </a:rPr>
                        <a:t>王晓霞等，</a:t>
                      </a:r>
                      <a:r>
                        <a:rPr lang="en-US" altLang="zh-CN" sz="900" u="none" strike="noStrike" dirty="0">
                          <a:effectLst/>
                        </a:rPr>
                        <a:t>2011</a:t>
                      </a:r>
                      <a:endParaRPr lang="en-US" altLang="zh-CN" sz="900" b="0" i="0" u="none" strike="noStrike" dirty="0">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rowSpan="3" hMerge="1">
                  <a:txBody>
                    <a:bodyPr/>
                    <a:lstStyle/>
                    <a:p>
                      <a:endParaRPr lang="zh-CN" altLang="en-US"/>
                    </a:p>
                  </a:txBody>
                  <a:tcPr/>
                </a:tc>
                <a:extLst>
                  <a:ext uri="{0D108BD9-81ED-4DB2-BD59-A6C34878D82A}">
                    <a16:rowId xmlns:a16="http://schemas.microsoft.com/office/drawing/2014/main" val="1397181097"/>
                  </a:ext>
                </a:extLst>
              </a:tr>
              <a:tr h="134519">
                <a:tc vMerge="1">
                  <a:txBody>
                    <a:bodyPr/>
                    <a:lstStyle/>
                    <a:p>
                      <a:endParaRPr lang="zh-CN" altLang="en-US"/>
                    </a:p>
                  </a:txBody>
                  <a:tcPr/>
                </a:tc>
                <a:tc gridSpan="3">
                  <a:txBody>
                    <a:bodyPr/>
                    <a:lstStyle/>
                    <a:p>
                      <a:pPr algn="ctr" fontAlgn="ctr"/>
                      <a:r>
                        <a:rPr lang="zh-CN" altLang="en-US" sz="900" u="none" strike="noStrike">
                          <a:effectLst/>
                        </a:rPr>
                        <a:t>牧护关岩体</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873260449"/>
                  </a:ext>
                </a:extLst>
              </a:tr>
              <a:tr h="113280">
                <a:tc vMerge="1">
                  <a:txBody>
                    <a:bodyPr/>
                    <a:lstStyle/>
                    <a:p>
                      <a:endParaRPr lang="zh-CN" altLang="en-US"/>
                    </a:p>
                  </a:txBody>
                  <a:tcPr/>
                </a:tc>
                <a:tc gridSpan="3">
                  <a:txBody>
                    <a:bodyPr/>
                    <a:lstStyle/>
                    <a:p>
                      <a:pPr algn="ctr" fontAlgn="ctr"/>
                      <a:r>
                        <a:rPr lang="zh-CN" altLang="en-US" sz="900" u="none" strike="noStrike">
                          <a:effectLst/>
                        </a:rPr>
                        <a:t>蟒岭岩体</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SHRIMP</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1097062527"/>
                  </a:ext>
                </a:extLst>
              </a:tr>
              <a:tr h="113280">
                <a:tc vMerge="1">
                  <a:txBody>
                    <a:bodyPr/>
                    <a:lstStyle/>
                    <a:p>
                      <a:endParaRPr lang="zh-CN" altLang="en-US"/>
                    </a:p>
                  </a:txBody>
                  <a:tcPr/>
                </a:tc>
                <a:tc gridSpan="3">
                  <a:txBody>
                    <a:bodyPr/>
                    <a:lstStyle/>
                    <a:p>
                      <a:pPr algn="ctr" fontAlgn="ctr"/>
                      <a:r>
                        <a:rPr lang="zh-CN" altLang="en-US" sz="900" u="none" strike="noStrike">
                          <a:effectLst/>
                        </a:rPr>
                        <a:t>石家湾钾长花岗斑岩</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a:txBody>
                    <a:bodyPr/>
                    <a:lstStyle/>
                    <a:p>
                      <a:pPr algn="ctr" fontAlgn="ctr"/>
                      <a:r>
                        <a:rPr lang="zh-CN" altLang="en-US" sz="900" u="none" strike="noStrike">
                          <a:effectLst/>
                        </a:rPr>
                        <a:t>赵海杰等，</a:t>
                      </a:r>
                      <a:r>
                        <a:rPr lang="en-US" altLang="zh-CN" sz="900" u="none" strike="noStrike">
                          <a:effectLst/>
                        </a:rPr>
                        <a:t>2010</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extLst>
                  <a:ext uri="{0D108BD9-81ED-4DB2-BD59-A6C34878D82A}">
                    <a16:rowId xmlns:a16="http://schemas.microsoft.com/office/drawing/2014/main" val="3724923792"/>
                  </a:ext>
                </a:extLst>
              </a:tr>
              <a:tr h="113280">
                <a:tc vMerge="1">
                  <a:txBody>
                    <a:bodyPr/>
                    <a:lstStyle/>
                    <a:p>
                      <a:endParaRPr lang="zh-CN" altLang="en-US"/>
                    </a:p>
                  </a:txBody>
                  <a:tcPr/>
                </a:tc>
                <a:tc gridSpan="3">
                  <a:txBody>
                    <a:bodyPr/>
                    <a:lstStyle/>
                    <a:p>
                      <a:pPr algn="ctr" fontAlgn="ctr"/>
                      <a:r>
                        <a:rPr lang="zh-CN" altLang="en-US" sz="900" u="none" strike="noStrike">
                          <a:effectLst/>
                        </a:rPr>
                        <a:t>文峪和娘娘山黑云母二长花岗岩体</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SHRIMP</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a:txBody>
                    <a:bodyPr/>
                    <a:lstStyle/>
                    <a:p>
                      <a:pPr algn="ctr" fontAlgn="ctr"/>
                      <a:r>
                        <a:rPr lang="zh-CN" altLang="en-US" sz="900" u="none" strike="noStrike">
                          <a:effectLst/>
                        </a:rPr>
                        <a:t>王义天，</a:t>
                      </a:r>
                      <a:r>
                        <a:rPr lang="en-US" altLang="zh-CN" sz="900" u="none" strike="noStrike">
                          <a:effectLst/>
                        </a:rPr>
                        <a:t>2010</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extLst>
                  <a:ext uri="{0D108BD9-81ED-4DB2-BD59-A6C34878D82A}">
                    <a16:rowId xmlns:a16="http://schemas.microsoft.com/office/drawing/2014/main" val="4077726470"/>
                  </a:ext>
                </a:extLst>
              </a:tr>
              <a:tr h="134519">
                <a:tc vMerge="1">
                  <a:txBody>
                    <a:bodyPr/>
                    <a:lstStyle/>
                    <a:p>
                      <a:endParaRPr lang="zh-CN" altLang="en-US"/>
                    </a:p>
                  </a:txBody>
                  <a:tcPr/>
                </a:tc>
                <a:tc gridSpan="3">
                  <a:txBody>
                    <a:bodyPr/>
                    <a:lstStyle/>
                    <a:p>
                      <a:pPr algn="ctr" fontAlgn="ctr"/>
                      <a:r>
                        <a:rPr lang="zh-CN" altLang="en-US" sz="900" u="none" strike="noStrike">
                          <a:effectLst/>
                        </a:rPr>
                        <a:t>金堆城花岗斑岩</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rowSpan="2" gridSpan="2">
                  <a:txBody>
                    <a:bodyPr/>
                    <a:lstStyle/>
                    <a:p>
                      <a:pPr algn="ctr" fontAlgn="ctr"/>
                      <a:r>
                        <a:rPr lang="zh-CN" altLang="en-US" sz="900" u="none" strike="noStrike">
                          <a:effectLst/>
                        </a:rPr>
                        <a:t>朱赖民等，</a:t>
                      </a:r>
                      <a:r>
                        <a:rPr lang="en-US" altLang="zh-CN" sz="900" u="none" strike="noStrike">
                          <a:effectLst/>
                        </a:rPr>
                        <a:t>2008</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rowSpan="2" hMerge="1">
                  <a:txBody>
                    <a:bodyPr/>
                    <a:lstStyle/>
                    <a:p>
                      <a:endParaRPr lang="zh-CN" altLang="en-US"/>
                    </a:p>
                  </a:txBody>
                  <a:tcPr/>
                </a:tc>
                <a:extLst>
                  <a:ext uri="{0D108BD9-81ED-4DB2-BD59-A6C34878D82A}">
                    <a16:rowId xmlns:a16="http://schemas.microsoft.com/office/drawing/2014/main" val="4124903096"/>
                  </a:ext>
                </a:extLst>
              </a:tr>
              <a:tr h="134519">
                <a:tc vMerge="1">
                  <a:txBody>
                    <a:bodyPr/>
                    <a:lstStyle/>
                    <a:p>
                      <a:endParaRPr lang="zh-CN" altLang="en-US"/>
                    </a:p>
                  </a:txBody>
                  <a:tcPr/>
                </a:tc>
                <a:tc gridSpan="3">
                  <a:txBody>
                    <a:bodyPr/>
                    <a:lstStyle/>
                    <a:p>
                      <a:pPr algn="ctr" fontAlgn="ctr"/>
                      <a:r>
                        <a:rPr lang="zh-CN" altLang="en-US" sz="900" u="none" strike="noStrike">
                          <a:effectLst/>
                        </a:rPr>
                        <a:t>老牛山花岗岩</a:t>
                      </a:r>
                      <a:r>
                        <a:rPr lang="en-US" altLang="zh-CN" sz="900" u="none" strike="noStrike">
                          <a:effectLst/>
                        </a:rPr>
                        <a:t>-</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3154001418"/>
                  </a:ext>
                </a:extLst>
              </a:tr>
              <a:tr h="134519">
                <a:tc vMerge="1">
                  <a:txBody>
                    <a:bodyPr/>
                    <a:lstStyle/>
                    <a:p>
                      <a:endParaRPr lang="zh-CN" altLang="en-US"/>
                    </a:p>
                  </a:txBody>
                  <a:tcPr/>
                </a:tc>
                <a:tc gridSpan="3">
                  <a:txBody>
                    <a:bodyPr/>
                    <a:lstStyle/>
                    <a:p>
                      <a:pPr algn="ctr" fontAlgn="ctr"/>
                      <a:r>
                        <a:rPr lang="zh-CN" altLang="en-US" sz="900" u="none" strike="noStrike">
                          <a:effectLst/>
                        </a:rPr>
                        <a:t>冶力关岩体</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SHRIMP</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rowSpan="2" gridSpan="2">
                  <a:txBody>
                    <a:bodyPr/>
                    <a:lstStyle/>
                    <a:p>
                      <a:pPr algn="ctr" fontAlgn="ctr"/>
                      <a:r>
                        <a:rPr lang="zh-CN" altLang="en-US" sz="900" u="none" strike="noStrike" dirty="0">
                          <a:effectLst/>
                        </a:rPr>
                        <a:t>金维浚等，</a:t>
                      </a:r>
                      <a:r>
                        <a:rPr lang="en-US" altLang="zh-CN" sz="900" u="none" strike="noStrike" dirty="0">
                          <a:effectLst/>
                        </a:rPr>
                        <a:t>2005</a:t>
                      </a:r>
                      <a:endParaRPr lang="en-US" altLang="zh-CN" sz="900" b="0" i="0" u="none" strike="noStrike" dirty="0">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rowSpan="2" hMerge="1">
                  <a:txBody>
                    <a:bodyPr/>
                    <a:lstStyle/>
                    <a:p>
                      <a:endParaRPr lang="zh-CN" altLang="en-US"/>
                    </a:p>
                  </a:txBody>
                  <a:tcPr/>
                </a:tc>
                <a:extLst>
                  <a:ext uri="{0D108BD9-81ED-4DB2-BD59-A6C34878D82A}">
                    <a16:rowId xmlns:a16="http://schemas.microsoft.com/office/drawing/2014/main" val="934708421"/>
                  </a:ext>
                </a:extLst>
              </a:tr>
              <a:tr h="134519">
                <a:tc vMerge="1">
                  <a:txBody>
                    <a:bodyPr/>
                    <a:lstStyle/>
                    <a:p>
                      <a:endParaRPr lang="zh-CN" altLang="en-US"/>
                    </a:p>
                  </a:txBody>
                  <a:tcPr/>
                </a:tc>
                <a:tc gridSpan="3">
                  <a:txBody>
                    <a:bodyPr/>
                    <a:lstStyle/>
                    <a:p>
                      <a:pPr algn="ctr" fontAlgn="ctr"/>
                      <a:r>
                        <a:rPr lang="zh-CN" altLang="en-US" sz="900" u="none" strike="noStrike">
                          <a:effectLst/>
                        </a:rPr>
                        <a:t>夏河东部中细粒的石英闪长斑岩</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SHRIMP</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4272515919"/>
                  </a:ext>
                </a:extLst>
              </a:tr>
              <a:tr h="134519">
                <a:tc vMerge="1">
                  <a:txBody>
                    <a:bodyPr/>
                    <a:lstStyle/>
                    <a:p>
                      <a:endParaRPr lang="zh-CN" altLang="en-US"/>
                    </a:p>
                  </a:txBody>
                  <a:tcPr/>
                </a:tc>
                <a:tc gridSpan="3">
                  <a:txBody>
                    <a:bodyPr/>
                    <a:lstStyle/>
                    <a:p>
                      <a:pPr algn="ctr" fontAlgn="ctr"/>
                      <a:r>
                        <a:rPr lang="zh-CN" altLang="en-US" sz="900" u="none" strike="noStrike">
                          <a:effectLst/>
                        </a:rPr>
                        <a:t>关山岩体</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SHRIMP</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a:txBody>
                    <a:bodyPr/>
                    <a:lstStyle/>
                    <a:p>
                      <a:pPr algn="ctr" fontAlgn="ctr"/>
                      <a:r>
                        <a:rPr lang="zh-CN" altLang="en-US" sz="900" u="none" strike="noStrike">
                          <a:effectLst/>
                        </a:rPr>
                        <a:t>张宏飞，</a:t>
                      </a:r>
                      <a:r>
                        <a:rPr lang="en-US" altLang="zh-CN" sz="900" u="none" strike="noStrike">
                          <a:effectLst/>
                        </a:rPr>
                        <a:t>2006</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extLst>
                  <a:ext uri="{0D108BD9-81ED-4DB2-BD59-A6C34878D82A}">
                    <a16:rowId xmlns:a16="http://schemas.microsoft.com/office/drawing/2014/main" val="4055909746"/>
                  </a:ext>
                </a:extLst>
              </a:tr>
              <a:tr h="134519">
                <a:tc rowSpan="4">
                  <a:txBody>
                    <a:bodyPr/>
                    <a:lstStyle/>
                    <a:p>
                      <a:pPr algn="ctr" fontAlgn="ctr"/>
                      <a:r>
                        <a:rPr lang="zh-CN" altLang="en-US" sz="900" u="none" strike="noStrike">
                          <a:effectLst/>
                        </a:rPr>
                        <a:t>华北地块</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vert="eaVert"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extLst>
                  <a:ext uri="{0D108BD9-81ED-4DB2-BD59-A6C34878D82A}">
                    <a16:rowId xmlns:a16="http://schemas.microsoft.com/office/drawing/2014/main" val="1587742501"/>
                  </a:ext>
                </a:extLst>
              </a:tr>
              <a:tr h="134519">
                <a:tc vMerge="1">
                  <a:txBody>
                    <a:bodyPr/>
                    <a:lstStyle/>
                    <a:p>
                      <a:endParaRPr lang="zh-CN" altLang="en-US"/>
                    </a:p>
                  </a:txBody>
                  <a:tcPr/>
                </a:tc>
                <a:tc gridSpan="3">
                  <a:txBody>
                    <a:bodyPr/>
                    <a:lstStyle/>
                    <a:p>
                      <a:pPr algn="ctr" fontAlgn="ctr"/>
                      <a:r>
                        <a:rPr lang="zh-CN" altLang="en-US" sz="900" u="none" strike="noStrike">
                          <a:effectLst/>
                        </a:rPr>
                        <a:t>华 山 岩 体</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rowSpan="2" gridSpan="2">
                  <a:txBody>
                    <a:bodyPr/>
                    <a:lstStyle/>
                    <a:p>
                      <a:pPr algn="ctr" fontAlgn="ctr"/>
                      <a:r>
                        <a:rPr lang="zh-CN" altLang="en-US" sz="900" u="none" strike="noStrike">
                          <a:effectLst/>
                        </a:rPr>
                        <a:t>郭波等，</a:t>
                      </a:r>
                      <a:r>
                        <a:rPr lang="en-US" altLang="zh-CN" sz="900" u="none" strike="noStrike">
                          <a:effectLst/>
                        </a:rPr>
                        <a:t>2009</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rowSpan="2" hMerge="1">
                  <a:txBody>
                    <a:bodyPr/>
                    <a:lstStyle/>
                    <a:p>
                      <a:endParaRPr lang="zh-CN" altLang="en-US"/>
                    </a:p>
                  </a:txBody>
                  <a:tcPr/>
                </a:tc>
                <a:extLst>
                  <a:ext uri="{0D108BD9-81ED-4DB2-BD59-A6C34878D82A}">
                    <a16:rowId xmlns:a16="http://schemas.microsoft.com/office/drawing/2014/main" val="2543416339"/>
                  </a:ext>
                </a:extLst>
              </a:tr>
              <a:tr h="134519">
                <a:tc vMerge="1">
                  <a:txBody>
                    <a:bodyPr/>
                    <a:lstStyle/>
                    <a:p>
                      <a:endParaRPr lang="zh-CN" altLang="en-US"/>
                    </a:p>
                  </a:txBody>
                  <a:tcPr/>
                </a:tc>
                <a:tc gridSpan="3">
                  <a:txBody>
                    <a:bodyPr/>
                    <a:lstStyle/>
                    <a:p>
                      <a:pPr algn="ctr" fontAlgn="ctr"/>
                      <a:r>
                        <a:rPr lang="zh-CN" altLang="en-US" sz="900" u="none" strike="noStrike">
                          <a:effectLst/>
                        </a:rPr>
                        <a:t>合 峪 岩体</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4104953719"/>
                  </a:ext>
                </a:extLst>
              </a:tr>
              <a:tr h="134519">
                <a:tc vMerge="1">
                  <a:txBody>
                    <a:bodyPr/>
                    <a:lstStyle/>
                    <a:p>
                      <a:endParaRPr lang="zh-CN" altLang="en-US"/>
                    </a:p>
                  </a:txBody>
                  <a:tcP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a:txBody>
                    <a:bodyPr/>
                    <a:lstStyle/>
                    <a:p>
                      <a:pPr algn="ctr" fontAlgn="ctr"/>
                      <a:r>
                        <a:rPr lang="zh-CN" altLang="en-US" sz="900" u="none" strike="noStrike">
                          <a:effectLst/>
                        </a:rPr>
                        <a:t>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extLst>
                  <a:ext uri="{0D108BD9-81ED-4DB2-BD59-A6C34878D82A}">
                    <a16:rowId xmlns:a16="http://schemas.microsoft.com/office/drawing/2014/main" val="1135636940"/>
                  </a:ext>
                </a:extLst>
              </a:tr>
              <a:tr h="134519">
                <a:tc rowSpan="18">
                  <a:txBody>
                    <a:bodyPr/>
                    <a:lstStyle/>
                    <a:p>
                      <a:pPr algn="ctr" fontAlgn="ctr"/>
                      <a:r>
                        <a:rPr lang="zh-CN" altLang="en-US" sz="900" u="none" strike="noStrike">
                          <a:effectLst/>
                        </a:rPr>
                        <a:t>祁连造山带</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vert="eaVert" anchor="ctr"/>
                </a:tc>
                <a:tc gridSpan="3">
                  <a:txBody>
                    <a:bodyPr/>
                    <a:lstStyle/>
                    <a:p>
                      <a:pPr algn="ctr" fontAlgn="ctr"/>
                      <a:r>
                        <a:rPr lang="zh-CN" altLang="en-US" sz="900" u="none" strike="noStrike">
                          <a:effectLst/>
                        </a:rPr>
                        <a:t>变石英角斑岩</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rowSpan="2" gridSpan="2">
                  <a:txBody>
                    <a:bodyPr/>
                    <a:lstStyle/>
                    <a:p>
                      <a:pPr algn="ctr" fontAlgn="ctr"/>
                      <a:r>
                        <a:rPr lang="zh-CN" altLang="en-US" sz="900" u="none" strike="noStrike" dirty="0">
                          <a:effectLst/>
                        </a:rPr>
                        <a:t>何世平，</a:t>
                      </a:r>
                      <a:r>
                        <a:rPr lang="en-US" altLang="zh-CN" sz="900" u="none" strike="noStrike" dirty="0">
                          <a:effectLst/>
                        </a:rPr>
                        <a:t>2006</a:t>
                      </a:r>
                      <a:endParaRPr lang="en-US" altLang="zh-CN" sz="900" b="0" i="0" u="none" strike="noStrike" dirty="0">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rowSpan="2" hMerge="1">
                  <a:txBody>
                    <a:bodyPr/>
                    <a:lstStyle/>
                    <a:p>
                      <a:endParaRPr lang="zh-CN" altLang="en-US"/>
                    </a:p>
                  </a:txBody>
                  <a:tcPr/>
                </a:tc>
                <a:extLst>
                  <a:ext uri="{0D108BD9-81ED-4DB2-BD59-A6C34878D82A}">
                    <a16:rowId xmlns:a16="http://schemas.microsoft.com/office/drawing/2014/main" val="3085606625"/>
                  </a:ext>
                </a:extLst>
              </a:tr>
              <a:tr h="134519">
                <a:tc vMerge="1">
                  <a:txBody>
                    <a:bodyPr/>
                    <a:lstStyle/>
                    <a:p>
                      <a:endParaRPr lang="zh-CN" altLang="en-US"/>
                    </a:p>
                  </a:txBody>
                  <a:tcPr/>
                </a:tc>
                <a:tc gridSpan="3">
                  <a:txBody>
                    <a:bodyPr/>
                    <a:lstStyle/>
                    <a:p>
                      <a:pPr algn="ctr" fontAlgn="ctr"/>
                      <a:r>
                        <a:rPr lang="zh-CN" altLang="en-US" sz="900" u="none" strike="noStrike">
                          <a:effectLst/>
                        </a:rPr>
                        <a:t>糜棱岩化石英角斑岩</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3961622761"/>
                  </a:ext>
                </a:extLst>
              </a:tr>
              <a:tr h="134519">
                <a:tc vMerge="1">
                  <a:txBody>
                    <a:bodyPr/>
                    <a:lstStyle/>
                    <a:p>
                      <a:endParaRPr lang="zh-CN" altLang="en-US"/>
                    </a:p>
                  </a:txBody>
                  <a:tcPr/>
                </a:tc>
                <a:tc gridSpan="3">
                  <a:txBody>
                    <a:bodyPr/>
                    <a:lstStyle/>
                    <a:p>
                      <a:pPr algn="ctr" fontAlgn="ctr"/>
                      <a:r>
                        <a:rPr lang="zh-CN" altLang="en-US" sz="900" u="none" strike="noStrike" dirty="0">
                          <a:effectLst/>
                        </a:rPr>
                        <a:t>马衔山岩群 </a:t>
                      </a:r>
                      <a:endParaRPr lang="zh-CN" altLang="en-US" sz="900" b="0" i="0" u="none" strike="noStrike" dirty="0">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dirty="0">
                          <a:effectLst/>
                        </a:rPr>
                        <a:t>LA-ICP-MS </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a:txBody>
                    <a:bodyPr/>
                    <a:lstStyle/>
                    <a:p>
                      <a:pPr algn="ctr" fontAlgn="ctr"/>
                      <a:r>
                        <a:rPr lang="zh-CN" altLang="en-US" sz="900" u="none" strike="noStrike">
                          <a:effectLst/>
                        </a:rPr>
                        <a:t>何世平，</a:t>
                      </a:r>
                      <a:r>
                        <a:rPr lang="en-US" altLang="zh-CN" sz="900" u="none" strike="noStrike">
                          <a:effectLst/>
                        </a:rPr>
                        <a:t>2008</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extLst>
                  <a:ext uri="{0D108BD9-81ED-4DB2-BD59-A6C34878D82A}">
                    <a16:rowId xmlns:a16="http://schemas.microsoft.com/office/drawing/2014/main" val="1353384652"/>
                  </a:ext>
                </a:extLst>
              </a:tr>
              <a:tr h="134519">
                <a:tc vMerge="1">
                  <a:txBody>
                    <a:bodyPr/>
                    <a:lstStyle/>
                    <a:p>
                      <a:endParaRPr lang="zh-CN" altLang="en-US"/>
                    </a:p>
                  </a:txBody>
                  <a:tcPr/>
                </a:tc>
                <a:tc gridSpan="3">
                  <a:txBody>
                    <a:bodyPr/>
                    <a:lstStyle/>
                    <a:p>
                      <a:pPr algn="ctr" fontAlgn="ctr"/>
                      <a:r>
                        <a:rPr lang="zh-CN" altLang="en-US" sz="900" u="none" strike="noStrike">
                          <a:effectLst/>
                        </a:rPr>
                        <a:t>野马南山群</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dirty="0">
                          <a:effectLst/>
                        </a:rPr>
                        <a:t>SHRIMP</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rowSpan="5" gridSpan="2">
                  <a:txBody>
                    <a:bodyPr/>
                    <a:lstStyle/>
                    <a:p>
                      <a:pPr algn="ctr" fontAlgn="ctr"/>
                      <a:r>
                        <a:rPr lang="zh-CN" altLang="en-US" sz="900" u="none" strike="noStrike" dirty="0">
                          <a:effectLst/>
                        </a:rPr>
                        <a:t>董国安等，</a:t>
                      </a:r>
                      <a:r>
                        <a:rPr lang="en-US" altLang="zh-CN" sz="900" u="none" strike="noStrike" dirty="0">
                          <a:effectLst/>
                        </a:rPr>
                        <a:t>2007</a:t>
                      </a:r>
                      <a:endParaRPr lang="en-US" altLang="zh-CN" sz="900" b="0" i="0" u="none" strike="noStrike" dirty="0">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rowSpan="5" hMerge="1">
                  <a:txBody>
                    <a:bodyPr/>
                    <a:lstStyle/>
                    <a:p>
                      <a:endParaRPr lang="zh-CN" altLang="en-US"/>
                    </a:p>
                  </a:txBody>
                  <a:tcPr/>
                </a:tc>
                <a:extLst>
                  <a:ext uri="{0D108BD9-81ED-4DB2-BD59-A6C34878D82A}">
                    <a16:rowId xmlns:a16="http://schemas.microsoft.com/office/drawing/2014/main" val="556077889"/>
                  </a:ext>
                </a:extLst>
              </a:tr>
              <a:tr h="134519">
                <a:tc vMerge="1">
                  <a:txBody>
                    <a:bodyPr/>
                    <a:lstStyle/>
                    <a:p>
                      <a:endParaRPr lang="zh-CN" altLang="en-US"/>
                    </a:p>
                  </a:txBody>
                  <a:tcPr/>
                </a:tc>
                <a:tc gridSpan="3">
                  <a:txBody>
                    <a:bodyPr/>
                    <a:lstStyle/>
                    <a:p>
                      <a:pPr algn="ctr" fontAlgn="ctr"/>
                      <a:r>
                        <a:rPr lang="zh-CN" altLang="en-US" sz="900" u="none" strike="noStrike">
                          <a:effectLst/>
                        </a:rPr>
                        <a:t>湟源群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dirty="0">
                          <a:effectLst/>
                        </a:rPr>
                        <a:t>SHRIMP</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1569991244"/>
                  </a:ext>
                </a:extLst>
              </a:tr>
              <a:tr h="134519">
                <a:tc vMerge="1">
                  <a:txBody>
                    <a:bodyPr/>
                    <a:lstStyle/>
                    <a:p>
                      <a:endParaRPr lang="zh-CN" altLang="en-US"/>
                    </a:p>
                  </a:txBody>
                  <a:tcPr/>
                </a:tc>
                <a:tc gridSpan="3">
                  <a:txBody>
                    <a:bodyPr/>
                    <a:lstStyle/>
                    <a:p>
                      <a:pPr algn="ctr" fontAlgn="ctr"/>
                      <a:r>
                        <a:rPr lang="zh-CN" altLang="en-US" sz="900" u="none" strike="noStrike">
                          <a:effectLst/>
                        </a:rPr>
                        <a:t>湟源群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dirty="0">
                          <a:effectLst/>
                        </a:rPr>
                        <a:t>SHRIMP</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3404821008"/>
                  </a:ext>
                </a:extLst>
              </a:tr>
              <a:tr h="134519">
                <a:tc vMerge="1">
                  <a:txBody>
                    <a:bodyPr/>
                    <a:lstStyle/>
                    <a:p>
                      <a:endParaRPr lang="zh-CN" altLang="en-US"/>
                    </a:p>
                  </a:txBody>
                  <a:tcPr/>
                </a:tc>
                <a:tc gridSpan="3">
                  <a:txBody>
                    <a:bodyPr/>
                    <a:lstStyle/>
                    <a:p>
                      <a:pPr algn="ctr" fontAlgn="ctr"/>
                      <a:r>
                        <a:rPr lang="zh-CN" altLang="en-US" sz="900" u="none" strike="noStrike">
                          <a:effectLst/>
                        </a:rPr>
                        <a:t>马衔山群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dirty="0">
                          <a:effectLst/>
                        </a:rPr>
                        <a:t>SHRIMP</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4100326751"/>
                  </a:ext>
                </a:extLst>
              </a:tr>
              <a:tr h="134519">
                <a:tc vMerge="1">
                  <a:txBody>
                    <a:bodyPr/>
                    <a:lstStyle/>
                    <a:p>
                      <a:endParaRPr lang="zh-CN" altLang="en-US"/>
                    </a:p>
                  </a:txBody>
                  <a:tcPr/>
                </a:tc>
                <a:tc gridSpan="3">
                  <a:txBody>
                    <a:bodyPr/>
                    <a:lstStyle/>
                    <a:p>
                      <a:pPr algn="ctr" fontAlgn="ctr"/>
                      <a:r>
                        <a:rPr lang="zh-CN" altLang="en-US" sz="900" u="none" strike="noStrike">
                          <a:effectLst/>
                        </a:rPr>
                        <a:t>湟源群</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dirty="0">
                          <a:effectLst/>
                        </a:rPr>
                        <a:t>SHRIMP</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1524127828"/>
                  </a:ext>
                </a:extLst>
              </a:tr>
              <a:tr h="134519">
                <a:tc vMerge="1">
                  <a:txBody>
                    <a:bodyPr/>
                    <a:lstStyle/>
                    <a:p>
                      <a:endParaRPr lang="zh-CN" altLang="en-US"/>
                    </a:p>
                  </a:txBody>
                  <a:tcPr/>
                </a:tc>
                <a:tc gridSpan="3">
                  <a:txBody>
                    <a:bodyPr/>
                    <a:lstStyle/>
                    <a:p>
                      <a:pPr algn="ctr" fontAlgn="ctr"/>
                      <a:r>
                        <a:rPr lang="zh-CN" altLang="en-US" sz="900" u="none" strike="noStrike">
                          <a:effectLst/>
                        </a:rPr>
                        <a:t>石榴夕线黑云斜长片麻岩</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dirty="0">
                          <a:effectLst/>
                        </a:rPr>
                        <a:t>SHRIMP</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rowSpan="2" gridSpan="2">
                  <a:txBody>
                    <a:bodyPr/>
                    <a:lstStyle/>
                    <a:p>
                      <a:pPr algn="ctr" fontAlgn="ctr"/>
                      <a:r>
                        <a:rPr lang="zh-CN" altLang="en-US" sz="900" u="none" strike="noStrike">
                          <a:effectLst/>
                        </a:rPr>
                        <a:t>胡健民等，</a:t>
                      </a:r>
                      <a:r>
                        <a:rPr lang="en-US" altLang="zh-CN" sz="900" u="none" strike="noStrike">
                          <a:effectLst/>
                        </a:rPr>
                        <a:t>2012</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rowSpan="2" hMerge="1">
                  <a:txBody>
                    <a:bodyPr/>
                    <a:lstStyle/>
                    <a:p>
                      <a:endParaRPr lang="zh-CN" altLang="en-US"/>
                    </a:p>
                  </a:txBody>
                  <a:tcPr/>
                </a:tc>
                <a:extLst>
                  <a:ext uri="{0D108BD9-81ED-4DB2-BD59-A6C34878D82A}">
                    <a16:rowId xmlns:a16="http://schemas.microsoft.com/office/drawing/2014/main" val="3589353277"/>
                  </a:ext>
                </a:extLst>
              </a:tr>
              <a:tr h="134519">
                <a:tc vMerge="1">
                  <a:txBody>
                    <a:bodyPr/>
                    <a:lstStyle/>
                    <a:p>
                      <a:endParaRPr lang="zh-CN" altLang="en-US"/>
                    </a:p>
                  </a:txBody>
                  <a:tcPr/>
                </a:tc>
                <a:tc gridSpan="3">
                  <a:txBody>
                    <a:bodyPr/>
                    <a:lstStyle/>
                    <a:p>
                      <a:pPr algn="ctr" fontAlgn="ctr"/>
                      <a:r>
                        <a:rPr lang="zh-CN" altLang="en-US" sz="900" u="none" strike="noStrike">
                          <a:effectLst/>
                        </a:rPr>
                        <a:t>片麻状二云母花岗岩</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dirty="0">
                          <a:effectLst/>
                        </a:rPr>
                        <a:t>SHRIMP</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857919832"/>
                  </a:ext>
                </a:extLst>
              </a:tr>
              <a:tr h="134519">
                <a:tc vMerge="1">
                  <a:txBody>
                    <a:bodyPr/>
                    <a:lstStyle/>
                    <a:p>
                      <a:endParaRPr lang="zh-CN" altLang="en-US"/>
                    </a:p>
                  </a:txBody>
                  <a:tcPr/>
                </a:tc>
                <a:tc gridSpan="3">
                  <a:txBody>
                    <a:bodyPr/>
                    <a:lstStyle/>
                    <a:p>
                      <a:pPr algn="ctr" fontAlgn="ctr"/>
                      <a:r>
                        <a:rPr lang="zh-CN" altLang="en-US" sz="900" u="none" strike="noStrike">
                          <a:effectLst/>
                        </a:rPr>
                        <a:t>莲花山岩体</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zh-CN" altLang="en-US" sz="900" u="none" strike="noStrike" dirty="0">
                          <a:effectLst/>
                        </a:rPr>
                        <a:t>锆石</a:t>
                      </a:r>
                      <a:r>
                        <a:rPr lang="en" sz="900" u="none" strike="noStrike" dirty="0">
                          <a:effectLst/>
                        </a:rPr>
                        <a:t>U-Pb</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a:txBody>
                    <a:bodyPr/>
                    <a:lstStyle/>
                    <a:p>
                      <a:pPr algn="ctr" fontAlgn="ctr"/>
                      <a:r>
                        <a:rPr lang="zh-CN" altLang="en-US" sz="900" u="none" strike="noStrike">
                          <a:effectLst/>
                        </a:rPr>
                        <a:t>刘明强 ，</a:t>
                      </a:r>
                      <a:r>
                        <a:rPr lang="en-US" altLang="zh-CN" sz="900" u="none" strike="noStrike">
                          <a:effectLst/>
                        </a:rPr>
                        <a:t>2013</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extLst>
                  <a:ext uri="{0D108BD9-81ED-4DB2-BD59-A6C34878D82A}">
                    <a16:rowId xmlns:a16="http://schemas.microsoft.com/office/drawing/2014/main" val="3870121596"/>
                  </a:ext>
                </a:extLst>
              </a:tr>
              <a:tr h="134519">
                <a:tc vMerge="1">
                  <a:txBody>
                    <a:bodyPr/>
                    <a:lstStyle/>
                    <a:p>
                      <a:endParaRPr lang="zh-CN" altLang="en-US"/>
                    </a:p>
                  </a:txBody>
                  <a:tcPr/>
                </a:tc>
                <a:tc gridSpan="3">
                  <a:txBody>
                    <a:bodyPr/>
                    <a:lstStyle/>
                    <a:p>
                      <a:pPr algn="ctr" fontAlgn="ctr"/>
                      <a:r>
                        <a:rPr lang="zh-CN" altLang="en-US" sz="900" u="none" strike="noStrike">
                          <a:effectLst/>
                        </a:rPr>
                        <a:t>熬油沟</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dirty="0">
                          <a:effectLst/>
                        </a:rPr>
                        <a:t>Rb-Sr </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rowSpan="2" gridSpan="2">
                  <a:txBody>
                    <a:bodyPr/>
                    <a:lstStyle/>
                    <a:p>
                      <a:pPr algn="ctr" fontAlgn="ctr"/>
                      <a:r>
                        <a:rPr lang="zh-CN" altLang="en-US" sz="900" u="none" strike="noStrike">
                          <a:effectLst/>
                        </a:rPr>
                        <a:t>毛景文，</a:t>
                      </a:r>
                      <a:r>
                        <a:rPr lang="en-US" altLang="zh-CN" sz="900" u="none" strike="noStrike">
                          <a:effectLst/>
                        </a:rPr>
                        <a:t>1997</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rowSpan="2" hMerge="1">
                  <a:txBody>
                    <a:bodyPr/>
                    <a:lstStyle/>
                    <a:p>
                      <a:endParaRPr lang="zh-CN" altLang="en-US"/>
                    </a:p>
                  </a:txBody>
                  <a:tcPr/>
                </a:tc>
                <a:extLst>
                  <a:ext uri="{0D108BD9-81ED-4DB2-BD59-A6C34878D82A}">
                    <a16:rowId xmlns:a16="http://schemas.microsoft.com/office/drawing/2014/main" val="1141942588"/>
                  </a:ext>
                </a:extLst>
              </a:tr>
              <a:tr h="134519">
                <a:tc vMerge="1">
                  <a:txBody>
                    <a:bodyPr/>
                    <a:lstStyle/>
                    <a:p>
                      <a:endParaRPr lang="zh-CN" altLang="en-US"/>
                    </a:p>
                  </a:txBody>
                  <a:tcPr/>
                </a:tc>
                <a:tc gridSpan="3">
                  <a:txBody>
                    <a:bodyPr/>
                    <a:lstStyle/>
                    <a:p>
                      <a:pPr algn="ctr" fontAlgn="ctr"/>
                      <a:r>
                        <a:rPr lang="zh-CN" altLang="en-US" sz="900" u="none" strike="noStrike">
                          <a:effectLst/>
                        </a:rPr>
                        <a:t>柳沟峡 </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dirty="0">
                          <a:effectLst/>
                        </a:rPr>
                        <a:t>Rb-Sr </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vMerge="1">
                  <a:txBody>
                    <a:bodyPr/>
                    <a:lstStyle/>
                    <a:p>
                      <a:endParaRPr lang="zh-CN" altLang="en-US"/>
                    </a:p>
                  </a:txBody>
                  <a:tcPr/>
                </a:tc>
                <a:tc hMerge="1" vMerge="1">
                  <a:txBody>
                    <a:bodyPr/>
                    <a:lstStyle/>
                    <a:p>
                      <a:endParaRPr lang="zh-CN" altLang="en-US"/>
                    </a:p>
                  </a:txBody>
                  <a:tcPr/>
                </a:tc>
                <a:extLst>
                  <a:ext uri="{0D108BD9-81ED-4DB2-BD59-A6C34878D82A}">
                    <a16:rowId xmlns:a16="http://schemas.microsoft.com/office/drawing/2014/main" val="135266950"/>
                  </a:ext>
                </a:extLst>
              </a:tr>
              <a:tr h="134519">
                <a:tc vMerge="1">
                  <a:txBody>
                    <a:bodyPr/>
                    <a:lstStyle/>
                    <a:p>
                      <a:endParaRPr lang="zh-CN" altLang="en-US"/>
                    </a:p>
                  </a:txBody>
                  <a:tcPr/>
                </a:tc>
                <a:tc gridSpan="3">
                  <a:txBody>
                    <a:bodyPr/>
                    <a:lstStyle/>
                    <a:p>
                      <a:pPr algn="ctr" fontAlgn="ctr"/>
                      <a:r>
                        <a:rPr lang="zh-CN" altLang="en-US" sz="900" u="none" strike="noStrike">
                          <a:effectLst/>
                        </a:rPr>
                        <a:t>陇县七桥沟斜长角闪岩（</a:t>
                      </a:r>
                      <a:r>
                        <a:rPr lang="en-US" altLang="zh-CN" sz="900" u="none" strike="noStrike">
                          <a:effectLst/>
                        </a:rPr>
                        <a:t>452±8</a:t>
                      </a:r>
                      <a:r>
                        <a:rPr lang="zh-CN" altLang="en-US" sz="900" u="none" strike="noStrike">
                          <a:effectLst/>
                        </a:rPr>
                        <a:t>，</a:t>
                      </a:r>
                      <a:r>
                        <a:rPr lang="en-US" altLang="zh-CN" sz="900" u="none" strike="noStrike">
                          <a:effectLst/>
                        </a:rPr>
                        <a:t>417±1.5</a:t>
                      </a:r>
                      <a:r>
                        <a:rPr lang="zh-CN" altLang="en-US" sz="900" u="none" strike="noStrike">
                          <a:effectLst/>
                        </a:rPr>
                        <a:t>）</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dirty="0">
                          <a:effectLst/>
                        </a:rPr>
                        <a:t>LA-ICP-MS </a:t>
                      </a:r>
                      <a:endParaRPr lang="en" sz="900" b="0" i="0" u="none" strike="noStrike" dirty="0">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a:txBody>
                    <a:bodyPr/>
                    <a:lstStyle/>
                    <a:p>
                      <a:pPr algn="ctr" fontAlgn="ctr"/>
                      <a:r>
                        <a:rPr lang="zh-CN" altLang="en-US" sz="900" u="none" strike="noStrike">
                          <a:effectLst/>
                        </a:rPr>
                        <a:t>徐学义等</a:t>
                      </a:r>
                      <a:r>
                        <a:rPr lang="en-US" altLang="zh-CN" sz="900" u="none" strike="noStrike">
                          <a:effectLst/>
                        </a:rPr>
                        <a:t>, 2008</a:t>
                      </a:r>
                      <a:r>
                        <a:rPr lang="en" sz="900" u="none" strike="noStrike">
                          <a:effectLst/>
                        </a:rPr>
                        <a:t>b </a:t>
                      </a:r>
                      <a:endParaRPr lang="e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extLst>
                  <a:ext uri="{0D108BD9-81ED-4DB2-BD59-A6C34878D82A}">
                    <a16:rowId xmlns:a16="http://schemas.microsoft.com/office/drawing/2014/main" val="2194946232"/>
                  </a:ext>
                </a:extLst>
              </a:tr>
              <a:tr h="134519">
                <a:tc vMerge="1">
                  <a:txBody>
                    <a:bodyPr/>
                    <a:lstStyle/>
                    <a:p>
                      <a:endParaRPr lang="zh-CN" altLang="en-US"/>
                    </a:p>
                  </a:txBody>
                  <a:tcPr/>
                </a:tc>
                <a:tc gridSpan="3">
                  <a:txBody>
                    <a:bodyPr/>
                    <a:lstStyle/>
                    <a:p>
                      <a:pPr algn="ctr" fontAlgn="ctr"/>
                      <a:r>
                        <a:rPr lang="zh-CN" altLang="en-US" sz="900" u="none" strike="noStrike">
                          <a:effectLst/>
                        </a:rPr>
                        <a:t>陇县关山沟陇山岩群中辉绿岩墙（</a:t>
                      </a:r>
                      <a:r>
                        <a:rPr lang="en-US" altLang="zh-CN" sz="900" u="none" strike="noStrike">
                          <a:effectLst/>
                        </a:rPr>
                        <a:t>440.9±1.7)</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a:txBody>
                    <a:bodyPr/>
                    <a:lstStyle/>
                    <a:p>
                      <a:pPr algn="ctr" fontAlgn="ctr"/>
                      <a:r>
                        <a:rPr lang="zh-CN" altLang="en-US" sz="900" u="none" strike="noStrike">
                          <a:effectLst/>
                        </a:rPr>
                        <a:t>徐学义等</a:t>
                      </a:r>
                      <a:r>
                        <a:rPr lang="en-US" altLang="zh-CN" sz="900" u="none" strike="noStrike">
                          <a:effectLst/>
                        </a:rPr>
                        <a:t>, 2009</a:t>
                      </a:r>
                      <a:r>
                        <a:rPr lang="en" sz="900" u="none" strike="noStrike">
                          <a:effectLst/>
                        </a:rPr>
                        <a:t>b</a:t>
                      </a:r>
                      <a:endParaRPr lang="e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extLst>
                  <a:ext uri="{0D108BD9-81ED-4DB2-BD59-A6C34878D82A}">
                    <a16:rowId xmlns:a16="http://schemas.microsoft.com/office/drawing/2014/main" val="41561072"/>
                  </a:ext>
                </a:extLst>
              </a:tr>
              <a:tr h="134519">
                <a:tc vMerge="1">
                  <a:txBody>
                    <a:bodyPr/>
                    <a:lstStyle/>
                    <a:p>
                      <a:endParaRPr lang="zh-CN" altLang="en-US"/>
                    </a:p>
                  </a:txBody>
                  <a:tcPr/>
                </a:tc>
                <a:tc gridSpan="3">
                  <a:txBody>
                    <a:bodyPr/>
                    <a:lstStyle/>
                    <a:p>
                      <a:pPr algn="ctr" fontAlgn="ctr"/>
                      <a:r>
                        <a:rPr lang="zh-CN" altLang="en-US" sz="900" u="none" strike="noStrike">
                          <a:effectLst/>
                        </a:rPr>
                        <a:t>陇县铁佛寺陇山岩群中辉长岩墙（</a:t>
                      </a:r>
                      <a:r>
                        <a:rPr lang="en-US" altLang="zh-CN" sz="900" u="none" strike="noStrike">
                          <a:effectLst/>
                        </a:rPr>
                        <a:t>442.8±1.1)</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a:txBody>
                    <a:bodyPr/>
                    <a:lstStyle/>
                    <a:p>
                      <a:pPr algn="ctr" fontAlgn="ctr"/>
                      <a:r>
                        <a:rPr lang="zh-CN" altLang="en-US" sz="900" u="none" strike="noStrike">
                          <a:effectLst/>
                        </a:rPr>
                        <a:t>徐学义等</a:t>
                      </a:r>
                      <a:r>
                        <a:rPr lang="en-US" altLang="zh-CN" sz="900" u="none" strike="noStrike">
                          <a:effectLst/>
                        </a:rPr>
                        <a:t>, 2010</a:t>
                      </a:r>
                      <a:r>
                        <a:rPr lang="en" sz="900" u="none" strike="noStrike">
                          <a:effectLst/>
                        </a:rPr>
                        <a:t>b</a:t>
                      </a:r>
                      <a:endParaRPr lang="e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extLst>
                  <a:ext uri="{0D108BD9-81ED-4DB2-BD59-A6C34878D82A}">
                    <a16:rowId xmlns:a16="http://schemas.microsoft.com/office/drawing/2014/main" val="3355729333"/>
                  </a:ext>
                </a:extLst>
              </a:tr>
              <a:tr h="220891">
                <a:tc vMerge="1">
                  <a:txBody>
                    <a:bodyPr/>
                    <a:lstStyle/>
                    <a:p>
                      <a:endParaRPr lang="zh-CN" altLang="en-US"/>
                    </a:p>
                  </a:txBody>
                  <a:tcPr/>
                </a:tc>
                <a:tc gridSpan="3">
                  <a:txBody>
                    <a:bodyPr/>
                    <a:lstStyle/>
                    <a:p>
                      <a:pPr algn="ctr" fontAlgn="ctr"/>
                      <a:r>
                        <a:rPr lang="zh-CN" altLang="en-US" sz="900" u="none" strike="noStrike">
                          <a:effectLst/>
                        </a:rPr>
                        <a:t>白银铜矿区变石英角斑岩</a:t>
                      </a:r>
                      <a:r>
                        <a:rPr lang="en-US" altLang="zh-CN" sz="900" u="none" strike="noStrike">
                          <a:effectLst/>
                        </a:rPr>
                        <a:t>(467.3±2.9,414.2±2.7)</a:t>
                      </a:r>
                      <a:endParaRPr lang="zh-CN" altLang="en-US"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a:txBody>
                    <a:bodyPr/>
                    <a:lstStyle/>
                    <a:p>
                      <a:pPr algn="ctr" fontAlgn="ctr"/>
                      <a:r>
                        <a:rPr lang="zh-CN" altLang="en-US" sz="900" u="none" strike="noStrike">
                          <a:effectLst/>
                        </a:rPr>
                        <a:t>徐学义等</a:t>
                      </a:r>
                      <a:r>
                        <a:rPr lang="en-US" altLang="zh-CN" sz="900" u="none" strike="noStrike">
                          <a:effectLst/>
                        </a:rPr>
                        <a:t>, 2011</a:t>
                      </a:r>
                      <a:r>
                        <a:rPr lang="en" sz="900" u="none" strike="noStrike">
                          <a:effectLst/>
                        </a:rPr>
                        <a:t>b</a:t>
                      </a:r>
                      <a:endParaRPr lang="e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extLst>
                  <a:ext uri="{0D108BD9-81ED-4DB2-BD59-A6C34878D82A}">
                    <a16:rowId xmlns:a16="http://schemas.microsoft.com/office/drawing/2014/main" val="3650053079"/>
                  </a:ext>
                </a:extLst>
              </a:tr>
              <a:tr h="134519">
                <a:tc vMerge="1">
                  <a:txBody>
                    <a:bodyPr/>
                    <a:lstStyle/>
                    <a:p>
                      <a:endParaRPr lang="zh-CN" altLang="en-US"/>
                    </a:p>
                  </a:txBody>
                  <a:tcPr/>
                </a:tc>
                <a:tc gridSpan="3">
                  <a:txBody>
                    <a:bodyPr/>
                    <a:lstStyle/>
                    <a:p>
                      <a:pPr algn="ctr" fontAlgn="ctr"/>
                      <a:r>
                        <a:rPr lang="zh-CN" altLang="en-US" sz="900" u="none" strike="noStrike">
                          <a:effectLst/>
                        </a:rPr>
                        <a:t>白银铜矿区糜棱岩化石英角斑岩 </a:t>
                      </a:r>
                      <a:r>
                        <a:rPr lang="en-US" altLang="zh-CN" sz="900" u="none" strike="noStrike">
                          <a:effectLst/>
                        </a:rPr>
                        <a:t>(467.1±2.2)</a:t>
                      </a:r>
                      <a:endParaRPr lang="en-US" altLang="zh-CN" sz="900" b="0" i="0" u="none" strike="noStrike">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tc hMerge="1">
                  <a:txBody>
                    <a:bodyPr/>
                    <a:lstStyle/>
                    <a:p>
                      <a:endParaRPr lang="zh-CN" altLang="en-US"/>
                    </a:p>
                  </a:txBody>
                  <a:tcPr/>
                </a:tc>
                <a:tc>
                  <a:txBody>
                    <a:bodyPr/>
                    <a:lstStyle/>
                    <a:p>
                      <a:pPr algn="ctr" fontAlgn="ctr"/>
                      <a:r>
                        <a:rPr lang="en" sz="900" u="none" strike="noStrike">
                          <a:effectLst/>
                        </a:rPr>
                        <a:t>LA-ICP-MS </a:t>
                      </a:r>
                      <a:endParaRPr lang="en" sz="900" b="0" i="0" u="none" strike="noStrike">
                        <a:solidFill>
                          <a:srgbClr val="000000"/>
                        </a:solidFill>
                        <a:effectLst/>
                        <a:latin typeface="Times New Roman" panose="02020603050405020304" pitchFamily="18" charset="0"/>
                        <a:ea typeface="等线" panose="02010600030101010101" pitchFamily="2" charset="-122"/>
                      </a:endParaRPr>
                    </a:p>
                  </a:txBody>
                  <a:tcPr marL="3941" marR="3941" marT="3941" marB="0" anchor="ctr"/>
                </a:tc>
                <a:tc gridSpan="2">
                  <a:txBody>
                    <a:bodyPr/>
                    <a:lstStyle/>
                    <a:p>
                      <a:pPr algn="ctr" fontAlgn="ctr"/>
                      <a:r>
                        <a:rPr lang="zh-CN" altLang="en-US" sz="900" u="none" strike="noStrike" dirty="0">
                          <a:effectLst/>
                        </a:rPr>
                        <a:t>徐学义等</a:t>
                      </a:r>
                      <a:r>
                        <a:rPr lang="en-US" altLang="zh-CN" sz="900" u="none" strike="noStrike" dirty="0">
                          <a:effectLst/>
                        </a:rPr>
                        <a:t>, 2012</a:t>
                      </a:r>
                      <a:r>
                        <a:rPr lang="en" sz="900" u="none" strike="noStrike" dirty="0">
                          <a:effectLst/>
                        </a:rPr>
                        <a:t>b</a:t>
                      </a:r>
                      <a:endParaRPr lang="en" sz="900" b="0" i="0" u="none" strike="noStrike" dirty="0">
                        <a:solidFill>
                          <a:srgbClr val="000000"/>
                        </a:solidFill>
                        <a:effectLst/>
                        <a:latin typeface="宋体-简 常规体" panose="02010600040101010101" pitchFamily="2" charset="-122"/>
                        <a:ea typeface="宋体-简 常规体" panose="02010600040101010101" pitchFamily="2" charset="-122"/>
                      </a:endParaRPr>
                    </a:p>
                  </a:txBody>
                  <a:tcPr marL="3941" marR="3941" marT="3941" marB="0" anchor="ctr"/>
                </a:tc>
                <a:tc hMerge="1">
                  <a:txBody>
                    <a:bodyPr/>
                    <a:lstStyle/>
                    <a:p>
                      <a:endParaRPr lang="zh-CN" altLang="en-US"/>
                    </a:p>
                  </a:txBody>
                  <a:tcPr/>
                </a:tc>
                <a:extLst>
                  <a:ext uri="{0D108BD9-81ED-4DB2-BD59-A6C34878D82A}">
                    <a16:rowId xmlns:a16="http://schemas.microsoft.com/office/drawing/2014/main" val="2089832460"/>
                  </a:ext>
                </a:extLst>
              </a:tr>
            </a:tbl>
          </a:graphicData>
        </a:graphic>
      </p:graphicFrame>
      <p:sp>
        <p:nvSpPr>
          <p:cNvPr id="9" name="Text Box 114">
            <a:extLst>
              <a:ext uri="{FF2B5EF4-FFF2-40B4-BE49-F238E27FC236}">
                <a16:creationId xmlns:a16="http://schemas.microsoft.com/office/drawing/2014/main" id="{7838B8C8-0007-FD41-B59C-B0886EFA44D6}"/>
              </a:ext>
            </a:extLst>
          </p:cNvPr>
          <p:cNvSpPr txBox="1">
            <a:spLocks noChangeArrowheads="1"/>
          </p:cNvSpPr>
          <p:nvPr/>
        </p:nvSpPr>
        <p:spPr bwMode="auto">
          <a:xfrm>
            <a:off x="3878590" y="1136651"/>
            <a:ext cx="2347117" cy="415498"/>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defRPr/>
            </a:pPr>
            <a:r>
              <a:rPr lang="zh-CN" altLang="en-US" sz="2100" b="1" dirty="0">
                <a:solidFill>
                  <a:srgbClr val="FF6600"/>
                </a:solidFill>
                <a:latin typeface="黑体" pitchFamily="49" charset="-122"/>
                <a:ea typeface="黑体" pitchFamily="49" charset="-122"/>
              </a:rPr>
              <a:t>◆成果</a:t>
            </a:r>
            <a:r>
              <a:rPr lang="en-US" altLang="zh-CN" sz="2100" b="1" dirty="0">
                <a:solidFill>
                  <a:srgbClr val="FF6600"/>
                </a:solidFill>
                <a:latin typeface="黑体" pitchFamily="49" charset="-122"/>
                <a:ea typeface="黑体" pitchFamily="49" charset="-122"/>
              </a:rPr>
              <a:t>2-</a:t>
            </a:r>
            <a:r>
              <a:rPr lang="zh-CN" altLang="en-US" sz="2100" dirty="0">
                <a:solidFill>
                  <a:srgbClr val="FF9933"/>
                </a:solidFill>
                <a:latin typeface="SimHei" panose="02010609060101010101" pitchFamily="49" charset="-122"/>
                <a:ea typeface="SimHei" panose="02010609060101010101" pitchFamily="49" charset="-122"/>
              </a:rPr>
              <a:t>物源示踪</a:t>
            </a:r>
            <a:endParaRPr lang="zh-CN" altLang="en-US" sz="21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10" name="图片 9">
            <a:extLst>
              <a:ext uri="{FF2B5EF4-FFF2-40B4-BE49-F238E27FC236}">
                <a16:creationId xmlns:a16="http://schemas.microsoft.com/office/drawing/2014/main" id="{343AEC99-6C55-C74A-BF4D-3A5E45E159D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674299" y="994604"/>
            <a:ext cx="2469701" cy="5863396"/>
          </a:xfrm>
          <a:prstGeom prst="rect">
            <a:avLst/>
          </a:prstGeom>
          <a:noFill/>
          <a:ln>
            <a:noFill/>
          </a:ln>
        </p:spPr>
      </p:pic>
      <p:sp>
        <p:nvSpPr>
          <p:cNvPr id="8" name="矩形 7">
            <a:extLst>
              <a:ext uri="{FF2B5EF4-FFF2-40B4-BE49-F238E27FC236}">
                <a16:creationId xmlns:a16="http://schemas.microsoft.com/office/drawing/2014/main" id="{ECF963BA-B931-834C-B80D-1E251A87BAB2}"/>
              </a:ext>
            </a:extLst>
          </p:cNvPr>
          <p:cNvSpPr/>
          <p:nvPr/>
        </p:nvSpPr>
        <p:spPr>
          <a:xfrm>
            <a:off x="1079616" y="104185"/>
            <a:ext cx="3877985" cy="923330"/>
          </a:xfrm>
          <a:prstGeom prst="rect">
            <a:avLst/>
          </a:prstGeom>
        </p:spPr>
        <p:txBody>
          <a:bodyPr wrap="none">
            <a:spAutoFit/>
          </a:bodyPr>
          <a:lstStyle/>
          <a:p>
            <a:pPr algn="just">
              <a:lnSpc>
                <a:spcPct val="150000"/>
              </a:lnSpc>
              <a:spcBef>
                <a:spcPct val="0"/>
              </a:spcBef>
            </a:pPr>
            <a:r>
              <a:rPr lang="zh-CN" altLang="en-US"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rPr>
              <a:t>三、主要成果认识</a:t>
            </a:r>
            <a:endParaRPr lang="en-US" altLang="zh-CN"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endParaRPr>
          </a:p>
        </p:txBody>
      </p:sp>
      <p:cxnSp>
        <p:nvCxnSpPr>
          <p:cNvPr id="11" name="直接连接符 7">
            <a:extLst>
              <a:ext uri="{FF2B5EF4-FFF2-40B4-BE49-F238E27FC236}">
                <a16:creationId xmlns:a16="http://schemas.microsoft.com/office/drawing/2014/main" id="{C73EE8A6-CB52-8E43-AB64-DED5527FD577}"/>
              </a:ext>
            </a:extLst>
          </p:cNvPr>
          <p:cNvCxnSpPr>
            <a:cxnSpLocks noChangeShapeType="1"/>
          </p:cNvCxnSpPr>
          <p:nvPr/>
        </p:nvCxnSpPr>
        <p:spPr bwMode="auto">
          <a:xfrm>
            <a:off x="0" y="988563"/>
            <a:ext cx="9144000" cy="0"/>
          </a:xfrm>
          <a:prstGeom prst="line">
            <a:avLst/>
          </a:prstGeom>
          <a:noFill/>
          <a:ln w="38100" cmpd="dbl" algn="ctr">
            <a:solidFill>
              <a:srgbClr val="C00000"/>
            </a:solidFill>
            <a:round/>
            <a:headEnd/>
            <a:tailEnd/>
          </a:ln>
          <a:extLst>
            <a:ext uri="{909E8E84-426E-40DD-AFC4-6F175D3DCCD1}">
              <a14:hiddenFill xmlns:a14="http://schemas.microsoft.com/office/drawing/2010/main">
                <a:noFill/>
              </a14:hiddenFill>
            </a:ext>
          </a:extLst>
        </p:spPr>
      </p:cxnSp>
      <p:pic>
        <p:nvPicPr>
          <p:cNvPr id="14" name="图片 13">
            <a:extLst>
              <a:ext uri="{FF2B5EF4-FFF2-40B4-BE49-F238E27FC236}">
                <a16:creationId xmlns:a16="http://schemas.microsoft.com/office/drawing/2014/main" id="{27B1E047-4EED-4446-BF36-2ABAEE5FB1A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87279" y="31842"/>
            <a:ext cx="956721" cy="956721"/>
          </a:xfrm>
          <a:prstGeom prst="rect">
            <a:avLst/>
          </a:prstGeom>
          <a:noFill/>
          <a:ln>
            <a:noFill/>
          </a:ln>
        </p:spPr>
      </p:pic>
      <p:pic>
        <p:nvPicPr>
          <p:cNvPr id="15" name="Picture 30">
            <a:extLst>
              <a:ext uri="{FF2B5EF4-FFF2-40B4-BE49-F238E27FC236}">
                <a16:creationId xmlns:a16="http://schemas.microsoft.com/office/drawing/2014/main" id="{A5ED1F5B-87AC-1944-A240-FE92FCA684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6898"/>
            <a:ext cx="1030976" cy="9721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43002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114">
            <a:extLst>
              <a:ext uri="{FF2B5EF4-FFF2-40B4-BE49-F238E27FC236}">
                <a16:creationId xmlns:a16="http://schemas.microsoft.com/office/drawing/2014/main" id="{7838B8C8-0007-FD41-B59C-B0886EFA44D6}"/>
              </a:ext>
            </a:extLst>
          </p:cNvPr>
          <p:cNvSpPr txBox="1">
            <a:spLocks noChangeArrowheads="1"/>
          </p:cNvSpPr>
          <p:nvPr/>
        </p:nvSpPr>
        <p:spPr bwMode="auto">
          <a:xfrm>
            <a:off x="184828" y="1006916"/>
            <a:ext cx="2895344" cy="415498"/>
          </a:xfrm>
          <a:prstGeom prst="rect">
            <a:avLst/>
          </a:prstGeom>
          <a:noFill/>
          <a:ln>
            <a:noFill/>
          </a:ln>
          <a:effectLst>
            <a:prstShdw prst="shdw17" dist="17961" dir="2700000">
              <a:schemeClr val="accent1">
                <a:gamma/>
                <a:shade val="60000"/>
                <a:invGamma/>
                <a:alpha val="50000"/>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defRPr/>
            </a:pPr>
            <a:r>
              <a:rPr lang="zh-CN" altLang="en-US" sz="2100" b="1" dirty="0">
                <a:solidFill>
                  <a:srgbClr val="FF6600"/>
                </a:solidFill>
                <a:latin typeface="黑体" pitchFamily="49" charset="-122"/>
                <a:ea typeface="黑体" pitchFamily="49" charset="-122"/>
              </a:rPr>
              <a:t>◆成果</a:t>
            </a:r>
            <a:r>
              <a:rPr lang="en-US" altLang="zh-CN" sz="2100" b="1" dirty="0">
                <a:solidFill>
                  <a:srgbClr val="FF6600"/>
                </a:solidFill>
                <a:latin typeface="黑体" pitchFamily="49" charset="-122"/>
                <a:ea typeface="黑体" pitchFamily="49" charset="-122"/>
              </a:rPr>
              <a:t>3-</a:t>
            </a:r>
            <a:r>
              <a:rPr lang="zh-CN" altLang="en-US" sz="2100" b="1" dirty="0">
                <a:solidFill>
                  <a:srgbClr val="FF6600"/>
                </a:solidFill>
                <a:latin typeface="黑体" pitchFamily="49" charset="-122"/>
                <a:ea typeface="黑体" pitchFamily="49" charset="-122"/>
              </a:rPr>
              <a:t>构造环境探讨</a:t>
            </a:r>
            <a:endParaRPr lang="zh-CN" altLang="en-US" sz="21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8" name="图片 7">
            <a:extLst>
              <a:ext uri="{FF2B5EF4-FFF2-40B4-BE49-F238E27FC236}">
                <a16:creationId xmlns:a16="http://schemas.microsoft.com/office/drawing/2014/main" id="{346A4DE7-789A-8946-BD12-8A1677FF8906}"/>
              </a:ext>
            </a:extLst>
          </p:cNvPr>
          <p:cNvPicPr>
            <a:picLocks noChangeAspect="1"/>
          </p:cNvPicPr>
          <p:nvPr/>
        </p:nvPicPr>
        <p:blipFill rotWithShape="1">
          <a:blip r:embed="rId2"/>
          <a:srcRect l="25977" t="16232" r="18048" b="21582"/>
          <a:stretch/>
        </p:blipFill>
        <p:spPr>
          <a:xfrm>
            <a:off x="4717917" y="1955047"/>
            <a:ext cx="4182894" cy="3246866"/>
          </a:xfrm>
          <a:prstGeom prst="rect">
            <a:avLst/>
          </a:prstGeom>
        </p:spPr>
      </p:pic>
      <p:sp>
        <p:nvSpPr>
          <p:cNvPr id="2" name="矩形 1">
            <a:extLst>
              <a:ext uri="{FF2B5EF4-FFF2-40B4-BE49-F238E27FC236}">
                <a16:creationId xmlns:a16="http://schemas.microsoft.com/office/drawing/2014/main" id="{60EA0593-E4DF-8D46-A854-04166D5940F2}"/>
              </a:ext>
            </a:extLst>
          </p:cNvPr>
          <p:cNvSpPr/>
          <p:nvPr/>
        </p:nvSpPr>
        <p:spPr>
          <a:xfrm>
            <a:off x="58368" y="1424325"/>
            <a:ext cx="4659549" cy="5078313"/>
          </a:xfrm>
          <a:prstGeom prst="rect">
            <a:avLst/>
          </a:prstGeom>
        </p:spPr>
        <p:txBody>
          <a:bodyPr wrap="square">
            <a:spAutoFit/>
          </a:bodyPr>
          <a:lstStyle/>
          <a:p>
            <a:pPr indent="304800" algn="just">
              <a:lnSpc>
                <a:spcPct val="150000"/>
              </a:lnSpc>
            </a:pPr>
            <a:r>
              <a:rPr lang="zh-CN"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印支期秦</a:t>
            </a:r>
            <a:r>
              <a:rPr lang="en-US"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a:t>
            </a:r>
            <a:r>
              <a:rPr lang="zh-CN"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祁碰撞造山带</a:t>
            </a:r>
            <a:r>
              <a:rPr lang="zh-CN" altLang="zh-CN" dirty="0">
                <a:solidFill>
                  <a:srgbClr val="000000"/>
                </a:solidFill>
                <a:latin typeface="Times New Roman" panose="02020603050405020304" pitchFamily="18" charset="0"/>
                <a:ea typeface="宋体" panose="02010600030101010101" pitchFamily="2" charset="-122"/>
                <a:cs typeface="宋体" panose="02010600030101010101" pitchFamily="2" charset="-122"/>
              </a:rPr>
              <a:t>自南西向北东方向挤压，导致造山带北麓的鄂尔多斯盆地西南缘南华山地区发生</a:t>
            </a:r>
            <a:r>
              <a:rPr lang="zh-CN"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显著沉降</a:t>
            </a:r>
            <a:r>
              <a:rPr lang="zh-CN" altLang="zh-CN" dirty="0">
                <a:solidFill>
                  <a:srgbClr val="000000"/>
                </a:solidFill>
                <a:latin typeface="Times New Roman" panose="02020603050405020304" pitchFamily="18" charset="0"/>
                <a:ea typeface="宋体" panose="02010600030101010101" pitchFamily="2" charset="-122"/>
                <a:cs typeface="宋体" panose="02010600030101010101" pitchFamily="2" charset="-122"/>
              </a:rPr>
              <a:t>和</a:t>
            </a:r>
            <a:r>
              <a:rPr lang="zh-CN"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山前坳陷型粗碎屑砾岩堆积</a:t>
            </a:r>
            <a:r>
              <a:rPr lang="zh-CN" altLang="zh-CN" dirty="0">
                <a:solidFill>
                  <a:srgbClr val="000000"/>
                </a:solidFill>
                <a:latin typeface="Times New Roman" panose="02020603050405020304" pitchFamily="18" charset="0"/>
                <a:ea typeface="宋体" panose="02010600030101010101" pitchFamily="2" charset="-122"/>
                <a:cs typeface="宋体" panose="02010600030101010101" pitchFamily="2" charset="-122"/>
              </a:rPr>
              <a:t>，使得北秦岭和祁连山东段的加里东中晚期岩体对南华山香黄沟剖面粗碎屑磨拉石沉积岩系的沉积物源均有较大的贡献。综合分析认为，该砾岩沉积主要受控于支期秦</a:t>
            </a:r>
            <a:r>
              <a:rPr lang="en-US" altLang="zh-CN" dirty="0">
                <a:solidFill>
                  <a:srgbClr val="000000"/>
                </a:solidFill>
                <a:latin typeface="Times New Roman" panose="02020603050405020304" pitchFamily="18" charset="0"/>
                <a:ea typeface="宋体" panose="02010600030101010101" pitchFamily="2" charset="-122"/>
                <a:cs typeface="宋体" panose="02010600030101010101" pitchFamily="2" charset="-122"/>
              </a:rPr>
              <a:t>-</a:t>
            </a:r>
            <a:r>
              <a:rPr lang="zh-CN" altLang="zh-CN" dirty="0">
                <a:solidFill>
                  <a:srgbClr val="000000"/>
                </a:solidFill>
                <a:latin typeface="Times New Roman" panose="02020603050405020304" pitchFamily="18" charset="0"/>
                <a:ea typeface="宋体" panose="02010600030101010101" pitchFamily="2" charset="-122"/>
                <a:cs typeface="宋体" panose="02010600030101010101" pitchFamily="2" charset="-122"/>
              </a:rPr>
              <a:t>祁碰撞造山带的构造作用，属</a:t>
            </a:r>
            <a:r>
              <a:rPr lang="zh-CN"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印于印支期秦</a:t>
            </a:r>
            <a:r>
              <a:rPr lang="en-US"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a:t>
            </a:r>
            <a:r>
              <a:rPr lang="zh-CN"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祁海槽最终碰撞闭合过程的沉积构造响应。印支期秦</a:t>
            </a:r>
            <a:r>
              <a:rPr lang="en-US"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a:t>
            </a:r>
            <a:r>
              <a:rPr lang="zh-CN"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祁碰撞造山事件以后，鄂尔多斯盆地西南部及其相邻秦</a:t>
            </a:r>
            <a:r>
              <a:rPr lang="en-US"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a:t>
            </a:r>
            <a:r>
              <a:rPr lang="zh-CN" altLang="zh-CN" dirty="0">
                <a:solidFill>
                  <a:srgbClr val="FF0000"/>
                </a:solidFill>
                <a:latin typeface="Times New Roman" panose="02020603050405020304" pitchFamily="18" charset="0"/>
                <a:ea typeface="宋体" panose="02010600030101010101" pitchFamily="2" charset="-122"/>
                <a:cs typeface="宋体" panose="02010600030101010101" pitchFamily="2" charset="-122"/>
              </a:rPr>
              <a:t>祁造山带地区全面进入了陆内或板内构造环境</a:t>
            </a:r>
            <a:r>
              <a:rPr lang="zh-CN" altLang="zh-CN" dirty="0">
                <a:solidFill>
                  <a:srgbClr val="000000"/>
                </a:solidFill>
                <a:latin typeface="Times New Roman" panose="02020603050405020304" pitchFamily="18" charset="0"/>
                <a:ea typeface="宋体" panose="02010600030101010101" pitchFamily="2" charset="-122"/>
                <a:cs typeface="宋体" panose="02010600030101010101" pitchFamily="2" charset="-122"/>
              </a:rPr>
              <a:t>。</a:t>
            </a:r>
            <a:endParaRPr lang="zh-CN" altLang="zh-CN" dirty="0">
              <a:latin typeface="宋体" panose="02010600030101010101" pitchFamily="2" charset="-122"/>
              <a:ea typeface="宋体" panose="02010600030101010101" pitchFamily="2" charset="-122"/>
              <a:cs typeface="宋体" panose="02010600030101010101" pitchFamily="2" charset="-122"/>
            </a:endParaRPr>
          </a:p>
        </p:txBody>
      </p:sp>
      <p:sp>
        <p:nvSpPr>
          <p:cNvPr id="5" name="矩形 4">
            <a:extLst>
              <a:ext uri="{FF2B5EF4-FFF2-40B4-BE49-F238E27FC236}">
                <a16:creationId xmlns:a16="http://schemas.microsoft.com/office/drawing/2014/main" id="{ECF963BA-B931-834C-B80D-1E251A87BAB2}"/>
              </a:ext>
            </a:extLst>
          </p:cNvPr>
          <p:cNvSpPr/>
          <p:nvPr/>
        </p:nvSpPr>
        <p:spPr>
          <a:xfrm>
            <a:off x="1079616" y="104185"/>
            <a:ext cx="3877985" cy="923330"/>
          </a:xfrm>
          <a:prstGeom prst="rect">
            <a:avLst/>
          </a:prstGeom>
        </p:spPr>
        <p:txBody>
          <a:bodyPr wrap="none">
            <a:spAutoFit/>
          </a:bodyPr>
          <a:lstStyle/>
          <a:p>
            <a:pPr algn="just">
              <a:lnSpc>
                <a:spcPct val="150000"/>
              </a:lnSpc>
              <a:spcBef>
                <a:spcPct val="0"/>
              </a:spcBef>
            </a:pPr>
            <a:r>
              <a:rPr lang="zh-CN" altLang="en-US"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rPr>
              <a:t>三、主要成果认识</a:t>
            </a:r>
            <a:endParaRPr lang="en-US" altLang="zh-CN" sz="3600" dirty="0">
              <a:solidFill>
                <a:srgbClr val="FF9933"/>
              </a:solidFill>
              <a:latin typeface="Times New Roman" panose="02020603050405020304" pitchFamily="18" charset="0"/>
              <a:ea typeface="SimHei" panose="02010609060101010101" pitchFamily="49" charset="-122"/>
              <a:cs typeface="Times New Roman" panose="02020603050405020304" pitchFamily="18" charset="0"/>
            </a:endParaRPr>
          </a:p>
        </p:txBody>
      </p:sp>
      <p:cxnSp>
        <p:nvCxnSpPr>
          <p:cNvPr id="6" name="直接连接符 7">
            <a:extLst>
              <a:ext uri="{FF2B5EF4-FFF2-40B4-BE49-F238E27FC236}">
                <a16:creationId xmlns:a16="http://schemas.microsoft.com/office/drawing/2014/main" id="{C73EE8A6-CB52-8E43-AB64-DED5527FD577}"/>
              </a:ext>
            </a:extLst>
          </p:cNvPr>
          <p:cNvCxnSpPr>
            <a:cxnSpLocks noChangeShapeType="1"/>
          </p:cNvCxnSpPr>
          <p:nvPr/>
        </p:nvCxnSpPr>
        <p:spPr bwMode="auto">
          <a:xfrm>
            <a:off x="0" y="988563"/>
            <a:ext cx="9144000" cy="0"/>
          </a:xfrm>
          <a:prstGeom prst="line">
            <a:avLst/>
          </a:prstGeom>
          <a:noFill/>
          <a:ln w="38100" cmpd="dbl" algn="ctr">
            <a:solidFill>
              <a:srgbClr val="C00000"/>
            </a:solidFill>
            <a:round/>
            <a:headEnd/>
            <a:tailEnd/>
          </a:ln>
          <a:extLst>
            <a:ext uri="{909E8E84-426E-40DD-AFC4-6F175D3DCCD1}">
              <a14:hiddenFill xmlns:a14="http://schemas.microsoft.com/office/drawing/2010/main">
                <a:noFill/>
              </a14:hiddenFill>
            </a:ext>
          </a:extLst>
        </p:spPr>
      </p:cxnSp>
      <p:pic>
        <p:nvPicPr>
          <p:cNvPr id="7" name="图片 6">
            <a:extLst>
              <a:ext uri="{FF2B5EF4-FFF2-40B4-BE49-F238E27FC236}">
                <a16:creationId xmlns:a16="http://schemas.microsoft.com/office/drawing/2014/main" id="{27B1E047-4EED-4446-BF36-2ABAEE5FB1A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87279" y="31842"/>
            <a:ext cx="956721" cy="956721"/>
          </a:xfrm>
          <a:prstGeom prst="rect">
            <a:avLst/>
          </a:prstGeom>
          <a:noFill/>
          <a:ln>
            <a:noFill/>
          </a:ln>
        </p:spPr>
      </p:pic>
      <p:pic>
        <p:nvPicPr>
          <p:cNvPr id="10" name="Picture 30">
            <a:extLst>
              <a:ext uri="{FF2B5EF4-FFF2-40B4-BE49-F238E27FC236}">
                <a16:creationId xmlns:a16="http://schemas.microsoft.com/office/drawing/2014/main" id="{A5ED1F5B-87AC-1944-A240-FE92FCA684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6898"/>
            <a:ext cx="1030976" cy="9721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03425702"/>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892</TotalTime>
  <Words>1590</Words>
  <Application>Microsoft Macintosh PowerPoint</Application>
  <PresentationFormat>全屏显示(4:3)</PresentationFormat>
  <Paragraphs>188</Paragraphs>
  <Slides>12</Slides>
  <Notes>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12</vt:i4>
      </vt:variant>
    </vt:vector>
  </HeadingPairs>
  <TitlesOfParts>
    <vt:vector size="25" baseType="lpstr">
      <vt:lpstr>等线</vt:lpstr>
      <vt:lpstr>黑体</vt:lpstr>
      <vt:lpstr>黑体</vt:lpstr>
      <vt:lpstr>楷体</vt:lpstr>
      <vt:lpstr>宋体</vt:lpstr>
      <vt:lpstr>宋体</vt:lpstr>
      <vt:lpstr>宋体-简 常规体</vt:lpstr>
      <vt:lpstr>Arial</vt:lpstr>
      <vt:lpstr>Calibri</vt:lpstr>
      <vt:lpstr>Calibri Light</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Gabriel Wickham</dc:creator>
  <cp:lastModifiedBy>Gabriel Wickham</cp:lastModifiedBy>
  <cp:revision>49</cp:revision>
  <dcterms:created xsi:type="dcterms:W3CDTF">2021-05-21T06:15:00Z</dcterms:created>
  <dcterms:modified xsi:type="dcterms:W3CDTF">2021-06-04T13:37:23Z</dcterms:modified>
</cp:coreProperties>
</file>

<file path=docProps/thumbnail.jpeg>
</file>